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snapToGrid="0">
      <p:cViewPr varScale="1">
        <p:scale>
          <a:sx n="72" d="100"/>
          <a:sy n="72" d="100"/>
        </p:scale>
        <p:origin x="7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AA36-811F-4178-8E30-BD7A4D622B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14A7C38-A941-4C08-8189-2B491A3F6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DE613D0-3F9F-4BE2-ACF4-DE8D7D86F62D}"/>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5" name="Footer Placeholder 4">
            <a:extLst>
              <a:ext uri="{FF2B5EF4-FFF2-40B4-BE49-F238E27FC236}">
                <a16:creationId xmlns:a16="http://schemas.microsoft.com/office/drawing/2014/main" id="{3C5033DF-F414-4550-8E6F-C03FC8AA69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48B9F46-2B3F-4372-8A49-EB29AD614C6D}"/>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164861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273F-ECB3-4829-B420-46AAB8384D1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F311E9A-F6E3-49B4-8257-E21223574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32025C-C18A-4C6A-B6DB-0F32F58F0D16}"/>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5" name="Footer Placeholder 4">
            <a:extLst>
              <a:ext uri="{FF2B5EF4-FFF2-40B4-BE49-F238E27FC236}">
                <a16:creationId xmlns:a16="http://schemas.microsoft.com/office/drawing/2014/main" id="{0F66DB42-8E6A-4947-8C3D-F4B772F898E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3D89C-F646-4A92-ABDE-044442F18D13}"/>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424128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80C9F-A2FE-4335-8D52-38B8A0902A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ABA5C5F-E143-4CAE-8F73-F22E39867D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6D8C50-F293-4E4C-AD3A-5935906C9CB9}"/>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5" name="Footer Placeholder 4">
            <a:extLst>
              <a:ext uri="{FF2B5EF4-FFF2-40B4-BE49-F238E27FC236}">
                <a16:creationId xmlns:a16="http://schemas.microsoft.com/office/drawing/2014/main" id="{1B5B4913-6084-48A7-9CB3-DEB58A481E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03793CE-4DD8-4E4C-AE2C-874D45CD7EF7}"/>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24907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0EB5-726A-4E06-BB3B-5020ECDDB7C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33E2EC3-7F0D-4590-8AF4-AA7A9FE02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DEB65E3-0EFE-4D14-9BAD-43428297E498}"/>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5" name="Footer Placeholder 4">
            <a:extLst>
              <a:ext uri="{FF2B5EF4-FFF2-40B4-BE49-F238E27FC236}">
                <a16:creationId xmlns:a16="http://schemas.microsoft.com/office/drawing/2014/main" id="{2838512E-75D2-407D-A552-12785F983A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B209CB4-7A8D-45AE-A6E7-9987A7D1D831}"/>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1945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566D-728A-424C-ACA3-A3F275CB3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89AA9EB-EC07-4E9E-B2D1-6DF6A98B5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22956-35A7-41D7-ABF9-4FCDA698A5A0}"/>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5" name="Footer Placeholder 4">
            <a:extLst>
              <a:ext uri="{FF2B5EF4-FFF2-40B4-BE49-F238E27FC236}">
                <a16:creationId xmlns:a16="http://schemas.microsoft.com/office/drawing/2014/main" id="{FACD1E85-B188-4BF5-9DBB-63FBD347310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B9C407A-EF92-4040-944D-861A87FFC50F}"/>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350071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D85D-C762-4FEE-9DC9-AE1C860E90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83226E3-57AB-4986-A914-250E997EDE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0FFD387-B0CE-4E97-9645-24BA7BE941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1FABD0B-E02E-42BA-B069-AB45C8D5D63F}"/>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6" name="Footer Placeholder 5">
            <a:extLst>
              <a:ext uri="{FF2B5EF4-FFF2-40B4-BE49-F238E27FC236}">
                <a16:creationId xmlns:a16="http://schemas.microsoft.com/office/drawing/2014/main" id="{08E37CF8-635D-462B-8AB0-79205DC9684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6448D2D-4624-473E-B7E4-D9E3A75DF14E}"/>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21812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3AF2-E96B-4F52-8056-F3F54762373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C4ADE0-8C1F-47E7-99AD-AAD1210D6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A45D9-ED95-431B-B5A0-E463327C2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01EBCC3-4CCD-480A-8167-4DF9E86D0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12E21-B54D-4D76-B42D-6BEB0BF2E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7614047-4C9A-4ED0-BCE4-7E0008AA0552}"/>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8" name="Footer Placeholder 7">
            <a:extLst>
              <a:ext uri="{FF2B5EF4-FFF2-40B4-BE49-F238E27FC236}">
                <a16:creationId xmlns:a16="http://schemas.microsoft.com/office/drawing/2014/main" id="{C5CFD33E-337B-432F-AB49-F02495AD8C8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352B80-7426-4FC6-8899-3A5A336468B2}"/>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352917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2AAA-0EC3-4E6E-AA3C-5EAC7577EEE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5971808-863C-4EF3-8A82-30B972967021}"/>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4" name="Footer Placeholder 3">
            <a:extLst>
              <a:ext uri="{FF2B5EF4-FFF2-40B4-BE49-F238E27FC236}">
                <a16:creationId xmlns:a16="http://schemas.microsoft.com/office/drawing/2014/main" id="{2617ED23-18E0-40DE-BDD5-028813617AF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6862E32-E36F-4D35-8111-9049C16FE5CE}"/>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6043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44429-9342-4374-AD11-18BBC3E9DB3A}"/>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3" name="Footer Placeholder 2">
            <a:extLst>
              <a:ext uri="{FF2B5EF4-FFF2-40B4-BE49-F238E27FC236}">
                <a16:creationId xmlns:a16="http://schemas.microsoft.com/office/drawing/2014/main" id="{FC09A38A-B98D-4011-9E94-5F9C5CD17F4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25695D8-8AA8-4A2B-9F56-1A96E62754D3}"/>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120111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1A29-F85A-4502-8F4F-B21D79DC4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0BCEA5F-540A-4E9E-8C46-0C550F557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E30DDB1-4427-4375-9C7A-661FB37DA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9C6C9-7EBF-4768-AAAF-B2DDC2555CF7}"/>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6" name="Footer Placeholder 5">
            <a:extLst>
              <a:ext uri="{FF2B5EF4-FFF2-40B4-BE49-F238E27FC236}">
                <a16:creationId xmlns:a16="http://schemas.microsoft.com/office/drawing/2014/main" id="{2E804A71-6C67-469F-B29F-CAF0562AB97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A5AB65-3028-43FC-B155-AE197C50ED0A}"/>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41656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5599-CF64-478E-8413-AFFC80C23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60BCA7B-3764-4353-892C-A6262434A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E36ABD5-EEA7-4D5D-A93A-F6FF83C85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FC4A3-D6FD-4DE6-B651-488933BF7ED9}"/>
              </a:ext>
            </a:extLst>
          </p:cNvPr>
          <p:cNvSpPr>
            <a:spLocks noGrp="1"/>
          </p:cNvSpPr>
          <p:nvPr>
            <p:ph type="dt" sz="half" idx="10"/>
          </p:nvPr>
        </p:nvSpPr>
        <p:spPr/>
        <p:txBody>
          <a:bodyPr/>
          <a:lstStyle/>
          <a:p>
            <a:fld id="{56B5F5FF-C302-448F-BF28-EE24C330D0AC}" type="datetimeFigureOut">
              <a:rPr lang="en-IE" smtClean="0"/>
              <a:t>09/03/2021</a:t>
            </a:fld>
            <a:endParaRPr lang="en-IE"/>
          </a:p>
        </p:txBody>
      </p:sp>
      <p:sp>
        <p:nvSpPr>
          <p:cNvPr id="6" name="Footer Placeholder 5">
            <a:extLst>
              <a:ext uri="{FF2B5EF4-FFF2-40B4-BE49-F238E27FC236}">
                <a16:creationId xmlns:a16="http://schemas.microsoft.com/office/drawing/2014/main" id="{A2F4BF14-C889-4759-9015-90EF2FE8384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1F0A0C2-BCDA-4ADE-98C6-FB38EBFA485F}"/>
              </a:ext>
            </a:extLst>
          </p:cNvPr>
          <p:cNvSpPr>
            <a:spLocks noGrp="1"/>
          </p:cNvSpPr>
          <p:nvPr>
            <p:ph type="sldNum" sz="quarter" idx="12"/>
          </p:nvPr>
        </p:nvSpPr>
        <p:spPr/>
        <p:txBody>
          <a:bodyPr/>
          <a:lstStyle/>
          <a:p>
            <a:fld id="{D7139808-FE55-48E2-BC74-5F8A7EFD4D63}" type="slidenum">
              <a:rPr lang="en-IE" smtClean="0"/>
              <a:t>‹#›</a:t>
            </a:fld>
            <a:endParaRPr lang="en-IE"/>
          </a:p>
        </p:txBody>
      </p:sp>
    </p:spTree>
    <p:extLst>
      <p:ext uri="{BB962C8B-B14F-4D97-AF65-F5344CB8AC3E}">
        <p14:creationId xmlns:p14="http://schemas.microsoft.com/office/powerpoint/2010/main" val="266036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9FE49-7F2F-416C-9FE7-AFED0E120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D0E43E-E8EE-45C0-96AB-D0A6CA20A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D30220-CB07-4734-AA67-1F7221B09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5F5FF-C302-448F-BF28-EE24C330D0AC}" type="datetimeFigureOut">
              <a:rPr lang="en-IE" smtClean="0"/>
              <a:t>09/03/2021</a:t>
            </a:fld>
            <a:endParaRPr lang="en-IE"/>
          </a:p>
        </p:txBody>
      </p:sp>
      <p:sp>
        <p:nvSpPr>
          <p:cNvPr id="5" name="Footer Placeholder 4">
            <a:extLst>
              <a:ext uri="{FF2B5EF4-FFF2-40B4-BE49-F238E27FC236}">
                <a16:creationId xmlns:a16="http://schemas.microsoft.com/office/drawing/2014/main" id="{9F6C3C1A-A8D7-459A-A60B-0014B9ECF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AAC48E6-D8EE-4804-B8F1-C7DAC631E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39808-FE55-48E2-BC74-5F8A7EFD4D63}" type="slidenum">
              <a:rPr lang="en-IE" smtClean="0"/>
              <a:t>‹#›</a:t>
            </a:fld>
            <a:endParaRPr lang="en-IE"/>
          </a:p>
        </p:txBody>
      </p:sp>
    </p:spTree>
    <p:extLst>
      <p:ext uri="{BB962C8B-B14F-4D97-AF65-F5344CB8AC3E}">
        <p14:creationId xmlns:p14="http://schemas.microsoft.com/office/powerpoint/2010/main" val="355352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5E22C9-B192-4FB7-A9B2-0919EA2FEA11}"/>
              </a:ext>
            </a:extLst>
          </p:cNvPr>
          <p:cNvSpPr>
            <a:spLocks noGrp="1"/>
          </p:cNvSpPr>
          <p:nvPr>
            <p:ph type="subTitle" idx="1"/>
          </p:nvPr>
        </p:nvSpPr>
        <p:spPr>
          <a:xfrm>
            <a:off x="3810000" y="4079875"/>
            <a:ext cx="9144000" cy="1655762"/>
          </a:xfrm>
        </p:spPr>
        <p:txBody>
          <a:bodyPr>
            <a:normAutofit/>
          </a:bodyPr>
          <a:lstStyle/>
          <a:p>
            <a:r>
              <a:rPr lang="en-IE" sz="4000" i="1" dirty="0"/>
              <a:t>By Georgia Bullard</a:t>
            </a:r>
          </a:p>
        </p:txBody>
      </p:sp>
      <p:pic>
        <p:nvPicPr>
          <p:cNvPr id="5" name="Picture 4">
            <a:extLst>
              <a:ext uri="{FF2B5EF4-FFF2-40B4-BE49-F238E27FC236}">
                <a16:creationId xmlns:a16="http://schemas.microsoft.com/office/drawing/2014/main" id="{EA9C66D1-A20A-408E-A895-DCC9DD868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2363"/>
            <a:ext cx="5935393" cy="5265688"/>
          </a:xfrm>
          <a:prstGeom prst="rect">
            <a:avLst/>
          </a:prstGeom>
        </p:spPr>
      </p:pic>
      <p:sp>
        <p:nvSpPr>
          <p:cNvPr id="6" name="TextBox 5">
            <a:extLst>
              <a:ext uri="{FF2B5EF4-FFF2-40B4-BE49-F238E27FC236}">
                <a16:creationId xmlns:a16="http://schemas.microsoft.com/office/drawing/2014/main" id="{A7D4AD4C-39A1-4F74-89C5-5061C65C153F}"/>
              </a:ext>
            </a:extLst>
          </p:cNvPr>
          <p:cNvSpPr txBox="1"/>
          <p:nvPr/>
        </p:nvSpPr>
        <p:spPr>
          <a:xfrm flipH="1">
            <a:off x="5648790" y="1844936"/>
            <a:ext cx="5658678" cy="2123658"/>
          </a:xfrm>
          <a:prstGeom prst="rect">
            <a:avLst/>
          </a:prstGeom>
          <a:noFill/>
        </p:spPr>
        <p:txBody>
          <a:bodyPr vert="horz" wrap="square" rtlCol="0">
            <a:spAutoFit/>
          </a:bodyPr>
          <a:lstStyle/>
          <a:p>
            <a:pPr algn="ctr"/>
            <a:r>
              <a:rPr lang="en-IE" sz="6600" dirty="0">
                <a:latin typeface="Bernard MT Condensed" panose="020B0604020202020204" pitchFamily="18" charset="0"/>
              </a:rPr>
              <a:t>Irish History Project</a:t>
            </a:r>
          </a:p>
        </p:txBody>
      </p:sp>
      <p:sp>
        <p:nvSpPr>
          <p:cNvPr id="2" name="Frame 1">
            <a:extLst>
              <a:ext uri="{FF2B5EF4-FFF2-40B4-BE49-F238E27FC236}">
                <a16:creationId xmlns:a16="http://schemas.microsoft.com/office/drawing/2014/main" id="{17387C81-8CDF-4FC8-9D1D-BF259DF1DDFD}"/>
              </a:ext>
            </a:extLst>
          </p:cNvPr>
          <p:cNvSpPr/>
          <p:nvPr/>
        </p:nvSpPr>
        <p:spPr>
          <a:xfrm>
            <a:off x="0" y="0"/>
            <a:ext cx="12192000" cy="6858000"/>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5532258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DEA6B-B11B-48ED-ADE9-E1C6E30C08CC}"/>
              </a:ext>
            </a:extLst>
          </p:cNvPr>
          <p:cNvSpPr>
            <a:spLocks noGrp="1"/>
          </p:cNvSpPr>
          <p:nvPr>
            <p:ph type="title"/>
          </p:nvPr>
        </p:nvSpPr>
        <p:spPr>
          <a:xfrm>
            <a:off x="841247" y="474146"/>
            <a:ext cx="10515593" cy="1197864"/>
          </a:xfrm>
        </p:spPr>
        <p:txBody>
          <a:bodyPr>
            <a:normAutofit/>
          </a:bodyPr>
          <a:lstStyle/>
          <a:p>
            <a:r>
              <a:rPr lang="en-IE" dirty="0"/>
              <a:t>The Home Rule Party</a:t>
            </a:r>
          </a:p>
        </p:txBody>
      </p:sp>
      <p:cxnSp>
        <p:nvCxnSpPr>
          <p:cNvPr id="21" name="Straight Connector 20">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addressing a large crowd&#10;&#10;Description automatically generated with low confidence">
            <a:extLst>
              <a:ext uri="{FF2B5EF4-FFF2-40B4-BE49-F238E27FC236}">
                <a16:creationId xmlns:a16="http://schemas.microsoft.com/office/drawing/2014/main" id="{D1E67AB1-F601-4B0D-8F84-7D4C9E1B227C}"/>
              </a:ext>
            </a:extLst>
          </p:cNvPr>
          <p:cNvPicPr>
            <a:picLocks noChangeAspect="1"/>
          </p:cNvPicPr>
          <p:nvPr/>
        </p:nvPicPr>
        <p:blipFill rotWithShape="1">
          <a:blip r:embed="rId2">
            <a:extLst>
              <a:ext uri="{28A0092B-C50C-407E-A947-70E740481C1C}">
                <a14:useLocalDpi xmlns:a14="http://schemas.microsoft.com/office/drawing/2010/main" val="0"/>
              </a:ext>
            </a:extLst>
          </a:blip>
          <a:srcRect l="14153" r="26997" b="1"/>
          <a:stretch/>
        </p:blipFill>
        <p:spPr>
          <a:xfrm>
            <a:off x="835153" y="2002117"/>
            <a:ext cx="6215794" cy="4171569"/>
          </a:xfrm>
          <a:prstGeom prst="rect">
            <a:avLst/>
          </a:prstGeom>
        </p:spPr>
      </p:pic>
      <p:sp>
        <p:nvSpPr>
          <p:cNvPr id="9" name="Content Placeholder 8">
            <a:extLst>
              <a:ext uri="{FF2B5EF4-FFF2-40B4-BE49-F238E27FC236}">
                <a16:creationId xmlns:a16="http://schemas.microsoft.com/office/drawing/2014/main" id="{A609773E-8097-43EC-92DA-167BA15FA76A}"/>
              </a:ext>
            </a:extLst>
          </p:cNvPr>
          <p:cNvSpPr>
            <a:spLocks noGrp="1"/>
          </p:cNvSpPr>
          <p:nvPr>
            <p:ph idx="1"/>
          </p:nvPr>
        </p:nvSpPr>
        <p:spPr>
          <a:xfrm>
            <a:off x="7533314" y="1999577"/>
            <a:ext cx="4100668" cy="4274613"/>
          </a:xfrm>
        </p:spPr>
        <p:txBody>
          <a:bodyPr anchor="ctr">
            <a:normAutofit/>
          </a:bodyPr>
          <a:lstStyle/>
          <a:p>
            <a:pPr marL="0" indent="0">
              <a:buNone/>
            </a:pPr>
            <a:r>
              <a:rPr lang="en-US" sz="2000" dirty="0"/>
              <a:t>The Irish Parliamentary Party commonly called the Irish Party, or the Home Rule Party was formed in 1874 by Isaac Butt. the leader of the Nationalist Party, replacing the Home Rule League, as official parliamentary party for Irish nationalist Members of Parliament elected to the House of Commons at Westminster within the United Kingdom of Great Britain and Ireland up until 1918.</a:t>
            </a:r>
          </a:p>
        </p:txBody>
      </p:sp>
    </p:spTree>
    <p:extLst>
      <p:ext uri="{BB962C8B-B14F-4D97-AF65-F5344CB8AC3E}">
        <p14:creationId xmlns:p14="http://schemas.microsoft.com/office/powerpoint/2010/main" val="1914247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F0A1-460B-4695-979C-723B5AF0D4E8}"/>
              </a:ext>
            </a:extLst>
          </p:cNvPr>
          <p:cNvSpPr>
            <a:spLocks noGrp="1"/>
          </p:cNvSpPr>
          <p:nvPr>
            <p:ph type="title"/>
          </p:nvPr>
        </p:nvSpPr>
        <p:spPr>
          <a:xfrm>
            <a:off x="5069940" y="365124"/>
            <a:ext cx="6172200" cy="1828800"/>
          </a:xfrm>
        </p:spPr>
        <p:txBody>
          <a:bodyPr>
            <a:normAutofit/>
          </a:bodyPr>
          <a:lstStyle/>
          <a:p>
            <a:r>
              <a:rPr lang="en-IE"/>
              <a:t>The Land War </a:t>
            </a:r>
          </a:p>
        </p:txBody>
      </p:sp>
      <p:pic>
        <p:nvPicPr>
          <p:cNvPr id="5" name="Content Placeholder 4" descr="Text, letter&#10;&#10;Description automatically generated">
            <a:extLst>
              <a:ext uri="{FF2B5EF4-FFF2-40B4-BE49-F238E27FC236}">
                <a16:creationId xmlns:a16="http://schemas.microsoft.com/office/drawing/2014/main" id="{6F38DCC3-8B0C-4F5A-A083-DF887E99CF91}"/>
              </a:ext>
            </a:extLst>
          </p:cNvPr>
          <p:cNvPicPr>
            <a:picLocks noChangeAspect="1"/>
          </p:cNvPicPr>
          <p:nvPr/>
        </p:nvPicPr>
        <p:blipFill rotWithShape="1">
          <a:blip r:embed="rId2">
            <a:extLst>
              <a:ext uri="{28A0092B-C50C-407E-A947-70E740481C1C}">
                <a14:useLocalDpi xmlns:a14="http://schemas.microsoft.com/office/drawing/2010/main" val="0"/>
              </a:ext>
            </a:extLst>
          </a:blip>
          <a:srcRect l="3322" r="5036" b="-2"/>
          <a:stretch/>
        </p:blipFill>
        <p:spPr>
          <a:xfrm>
            <a:off x="20" y="10"/>
            <a:ext cx="4639713" cy="6857990"/>
          </a:xfrm>
          <a:prstGeom prst="rect">
            <a:avLst/>
          </a:prstGeom>
        </p:spPr>
      </p:pic>
      <p:sp>
        <p:nvSpPr>
          <p:cNvPr id="9" name="Content Placeholder 8">
            <a:extLst>
              <a:ext uri="{FF2B5EF4-FFF2-40B4-BE49-F238E27FC236}">
                <a16:creationId xmlns:a16="http://schemas.microsoft.com/office/drawing/2014/main" id="{E3066970-C63B-41D7-B1D6-BEED6D38E3A9}"/>
              </a:ext>
            </a:extLst>
          </p:cNvPr>
          <p:cNvSpPr>
            <a:spLocks noGrp="1"/>
          </p:cNvSpPr>
          <p:nvPr>
            <p:ph idx="1"/>
          </p:nvPr>
        </p:nvSpPr>
        <p:spPr>
          <a:xfrm>
            <a:off x="5069940" y="2322576"/>
            <a:ext cx="6172200" cy="3858768"/>
          </a:xfrm>
        </p:spPr>
        <p:txBody>
          <a:bodyPr>
            <a:normAutofit/>
          </a:bodyPr>
          <a:lstStyle/>
          <a:p>
            <a:r>
              <a:rPr lang="en-US" sz="2200" dirty="0"/>
              <a:t>The Land War was a period of agrarian agitation in rural Ireland that began in 1879. It may refer specifically to the first and most intense period of agitation between 1879 and 1882, or include later outbreaks of agitation that periodically reignited until 1923, especially the 1886-1891 Plan of Campaign and the 1906-1909 Ranch War. </a:t>
            </a:r>
          </a:p>
          <a:p>
            <a:r>
              <a:rPr lang="en-US" sz="2200" dirty="0"/>
              <a:t>The agitation was led by the Irish National League and the United Irish League, and aimed to secure fair rent, free sale, and fixity of tenure for tenant farmers and ultimately peasant proprietorship of the land they worked.</a:t>
            </a:r>
          </a:p>
        </p:txBody>
      </p:sp>
    </p:spTree>
    <p:extLst>
      <p:ext uri="{BB962C8B-B14F-4D97-AF65-F5344CB8AC3E}">
        <p14:creationId xmlns:p14="http://schemas.microsoft.com/office/powerpoint/2010/main" val="4288946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AFCE-5088-434B-98C7-49D9D65A314C}"/>
              </a:ext>
            </a:extLst>
          </p:cNvPr>
          <p:cNvSpPr>
            <a:spLocks noGrp="1"/>
          </p:cNvSpPr>
          <p:nvPr>
            <p:ph type="title"/>
          </p:nvPr>
        </p:nvSpPr>
        <p:spPr>
          <a:xfrm>
            <a:off x="5069940" y="365124"/>
            <a:ext cx="6172200" cy="1828800"/>
          </a:xfrm>
        </p:spPr>
        <p:txBody>
          <a:bodyPr vert="horz" lIns="91440" tIns="45720" rIns="91440" bIns="45720" rtlCol="0">
            <a:normAutofit/>
          </a:bodyPr>
          <a:lstStyle/>
          <a:p>
            <a:r>
              <a:rPr lang="en-US" dirty="0"/>
              <a:t>Michael Davitt</a:t>
            </a:r>
          </a:p>
        </p:txBody>
      </p:sp>
      <p:pic>
        <p:nvPicPr>
          <p:cNvPr id="5" name="Content Placeholder 4" descr="A person with a mustache&#10;&#10;Description automatically generated with medium confidence">
            <a:extLst>
              <a:ext uri="{FF2B5EF4-FFF2-40B4-BE49-F238E27FC236}">
                <a16:creationId xmlns:a16="http://schemas.microsoft.com/office/drawing/2014/main" id="{FFECA4CE-2E37-4681-96F9-9892E5CBD97D}"/>
              </a:ext>
            </a:extLst>
          </p:cNvPr>
          <p:cNvPicPr>
            <a:picLocks noChangeAspect="1"/>
          </p:cNvPicPr>
          <p:nvPr/>
        </p:nvPicPr>
        <p:blipFill rotWithShape="1">
          <a:blip r:embed="rId2">
            <a:extLst>
              <a:ext uri="{28A0092B-C50C-407E-A947-70E740481C1C}">
                <a14:useLocalDpi xmlns:a14="http://schemas.microsoft.com/office/drawing/2010/main" val="0"/>
              </a:ext>
            </a:extLst>
          </a:blip>
          <a:srcRect r="1" b="1997"/>
          <a:stretch/>
        </p:blipFill>
        <p:spPr>
          <a:xfrm>
            <a:off x="20" y="10"/>
            <a:ext cx="4639713" cy="6857990"/>
          </a:xfrm>
          <a:prstGeom prst="rect">
            <a:avLst/>
          </a:prstGeom>
        </p:spPr>
      </p:pic>
      <p:sp>
        <p:nvSpPr>
          <p:cNvPr id="23" name="Content Placeholder 13">
            <a:extLst>
              <a:ext uri="{FF2B5EF4-FFF2-40B4-BE49-F238E27FC236}">
                <a16:creationId xmlns:a16="http://schemas.microsoft.com/office/drawing/2014/main" id="{54233982-1202-4769-8E46-994B3AD22066}"/>
              </a:ext>
            </a:extLst>
          </p:cNvPr>
          <p:cNvSpPr>
            <a:spLocks noGrp="1"/>
          </p:cNvSpPr>
          <p:nvPr>
            <p:ph idx="1"/>
          </p:nvPr>
        </p:nvSpPr>
        <p:spPr>
          <a:xfrm>
            <a:off x="5069940" y="2322576"/>
            <a:ext cx="6172200" cy="3858768"/>
          </a:xfrm>
        </p:spPr>
        <p:txBody>
          <a:bodyPr>
            <a:normAutofit/>
          </a:bodyPr>
          <a:lstStyle/>
          <a:p>
            <a:r>
              <a:rPr lang="en-US" sz="2200" dirty="0"/>
              <a:t>Michael Davitt was an Irish republican activist for a variety of causes, especially Home Rule  and land reform. Following an eviction when he was four years old, Davitt’s family  emigrated to England.</a:t>
            </a:r>
          </a:p>
          <a:p>
            <a:r>
              <a:rPr lang="en-US" sz="2200" dirty="0"/>
              <a:t>Born: March25, 1846, </a:t>
            </a:r>
            <a:r>
              <a:rPr lang="en-US" sz="2200"/>
              <a:t>Strade</a:t>
            </a:r>
            <a:r>
              <a:rPr lang="en-US" sz="2200" dirty="0"/>
              <a:t> </a:t>
            </a:r>
          </a:p>
          <a:p>
            <a:r>
              <a:rPr lang="en-US" sz="2200" dirty="0"/>
              <a:t>Died: May 30, 1906, Dublin</a:t>
            </a:r>
          </a:p>
          <a:p>
            <a:r>
              <a:rPr lang="en-US" sz="2200" dirty="0"/>
              <a:t>Known for: Irish Land League activism </a:t>
            </a:r>
          </a:p>
          <a:p>
            <a:r>
              <a:rPr lang="en-US" sz="2200" dirty="0"/>
              <a:t>Children: Cahir Davitt and Robert Davitt</a:t>
            </a:r>
          </a:p>
          <a:p>
            <a:r>
              <a:rPr lang="en-US" sz="2200" dirty="0"/>
              <a:t>Organization founded: Irish National Land League</a:t>
            </a:r>
          </a:p>
          <a:p>
            <a:endParaRPr lang="en-US" sz="2200" dirty="0"/>
          </a:p>
        </p:txBody>
      </p:sp>
    </p:spTree>
    <p:extLst>
      <p:ext uri="{BB962C8B-B14F-4D97-AF65-F5344CB8AC3E}">
        <p14:creationId xmlns:p14="http://schemas.microsoft.com/office/powerpoint/2010/main" val="1791544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80EA-F91A-4180-B141-AFADC5EBDA82}"/>
              </a:ext>
            </a:extLst>
          </p:cNvPr>
          <p:cNvSpPr>
            <a:spLocks noGrp="1"/>
          </p:cNvSpPr>
          <p:nvPr>
            <p:ph type="title"/>
          </p:nvPr>
        </p:nvSpPr>
        <p:spPr>
          <a:xfrm>
            <a:off x="5069940" y="365124"/>
            <a:ext cx="6172200" cy="1828800"/>
          </a:xfrm>
        </p:spPr>
        <p:txBody>
          <a:bodyPr>
            <a:normAutofit/>
          </a:bodyPr>
          <a:lstStyle/>
          <a:p>
            <a:r>
              <a:rPr lang="en-IE" dirty="0"/>
              <a:t>Charles Stewart Parnell</a:t>
            </a:r>
          </a:p>
        </p:txBody>
      </p:sp>
      <p:pic>
        <p:nvPicPr>
          <p:cNvPr id="5" name="Content Placeholder 4" descr="A person with a beard&#10;&#10;Description automatically generated with low confidence">
            <a:extLst>
              <a:ext uri="{FF2B5EF4-FFF2-40B4-BE49-F238E27FC236}">
                <a16:creationId xmlns:a16="http://schemas.microsoft.com/office/drawing/2014/main" id="{13DE8526-A6CF-454F-B654-3DAB52AA166F}"/>
              </a:ext>
            </a:extLst>
          </p:cNvPr>
          <p:cNvPicPr>
            <a:picLocks noChangeAspect="1"/>
          </p:cNvPicPr>
          <p:nvPr/>
        </p:nvPicPr>
        <p:blipFill rotWithShape="1">
          <a:blip r:embed="rId2">
            <a:extLst>
              <a:ext uri="{28A0092B-C50C-407E-A947-70E740481C1C}">
                <a14:useLocalDpi xmlns:a14="http://schemas.microsoft.com/office/drawing/2010/main" val="0"/>
              </a:ext>
            </a:extLst>
          </a:blip>
          <a:srcRect l="2098" r="13070"/>
          <a:stretch/>
        </p:blipFill>
        <p:spPr>
          <a:xfrm>
            <a:off x="20" y="10"/>
            <a:ext cx="4639713" cy="6857990"/>
          </a:xfrm>
          <a:prstGeom prst="rect">
            <a:avLst/>
          </a:prstGeom>
        </p:spPr>
      </p:pic>
      <p:sp>
        <p:nvSpPr>
          <p:cNvPr id="9" name="Content Placeholder 8">
            <a:extLst>
              <a:ext uri="{FF2B5EF4-FFF2-40B4-BE49-F238E27FC236}">
                <a16:creationId xmlns:a16="http://schemas.microsoft.com/office/drawing/2014/main" id="{871A764F-8C58-4C6B-B984-8527830CD100}"/>
              </a:ext>
            </a:extLst>
          </p:cNvPr>
          <p:cNvSpPr>
            <a:spLocks noGrp="1"/>
          </p:cNvSpPr>
          <p:nvPr>
            <p:ph idx="1"/>
          </p:nvPr>
        </p:nvSpPr>
        <p:spPr>
          <a:xfrm>
            <a:off x="5069940" y="2322576"/>
            <a:ext cx="6172200" cy="3858768"/>
          </a:xfrm>
        </p:spPr>
        <p:txBody>
          <a:bodyPr>
            <a:normAutofit/>
          </a:bodyPr>
          <a:lstStyle/>
          <a:p>
            <a:r>
              <a:rPr lang="en-US" sz="2400"/>
              <a:t>Charles Stewart Parnell was an Irish Nationalist politician who served as Leader of the Irish Parliamentary Party from 1880 to 1882. He served as a member of parliament from 1875 to 1891.</a:t>
            </a:r>
          </a:p>
          <a:p>
            <a:r>
              <a:rPr lang="en-US" sz="2400"/>
              <a:t>Born: June 27, 1846, Avondale House</a:t>
            </a:r>
          </a:p>
          <a:p>
            <a:r>
              <a:rPr lang="en-US" sz="2400"/>
              <a:t>Died: October 6, 1891, Hove, United Kingdom </a:t>
            </a:r>
          </a:p>
          <a:p>
            <a:r>
              <a:rPr lang="en-US" sz="2400"/>
              <a:t>Place of burial: Glasnevin Cemetery, Dublin</a:t>
            </a:r>
          </a:p>
          <a:p>
            <a:endParaRPr lang="en-US" sz="2400"/>
          </a:p>
        </p:txBody>
      </p:sp>
    </p:spTree>
    <p:extLst>
      <p:ext uri="{BB962C8B-B14F-4D97-AF65-F5344CB8AC3E}">
        <p14:creationId xmlns:p14="http://schemas.microsoft.com/office/powerpoint/2010/main" val="1133354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1F2EB-7078-4C6A-9181-758014B27E13}"/>
              </a:ext>
            </a:extLst>
          </p:cNvPr>
          <p:cNvSpPr>
            <a:spLocks noGrp="1"/>
          </p:cNvSpPr>
          <p:nvPr>
            <p:ph type="title"/>
          </p:nvPr>
        </p:nvSpPr>
        <p:spPr>
          <a:xfrm>
            <a:off x="841247" y="474146"/>
            <a:ext cx="10515593" cy="1197864"/>
          </a:xfrm>
        </p:spPr>
        <p:txBody>
          <a:bodyPr vert="horz" lIns="91440" tIns="45720" rIns="91440" bIns="45720" rtlCol="0">
            <a:normAutofit/>
          </a:bodyPr>
          <a:lstStyle/>
          <a:p>
            <a:r>
              <a:rPr lang="en-US"/>
              <a:t>The Land League</a:t>
            </a:r>
          </a:p>
        </p:txBody>
      </p:sp>
      <p:cxnSp>
        <p:nvCxnSpPr>
          <p:cNvPr id="21" name="Straight Connector 20">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ext, letter&#10;&#10;Description automatically generated">
            <a:extLst>
              <a:ext uri="{FF2B5EF4-FFF2-40B4-BE49-F238E27FC236}">
                <a16:creationId xmlns:a16="http://schemas.microsoft.com/office/drawing/2014/main" id="{0D65E426-2382-449C-AE24-72BC5467B960}"/>
              </a:ext>
            </a:extLst>
          </p:cNvPr>
          <p:cNvPicPr>
            <a:picLocks noChangeAspect="1"/>
          </p:cNvPicPr>
          <p:nvPr/>
        </p:nvPicPr>
        <p:blipFill rotWithShape="1">
          <a:blip r:embed="rId2">
            <a:extLst>
              <a:ext uri="{28A0092B-C50C-407E-A947-70E740481C1C}">
                <a14:useLocalDpi xmlns:a14="http://schemas.microsoft.com/office/drawing/2010/main" val="0"/>
              </a:ext>
            </a:extLst>
          </a:blip>
          <a:srcRect r="-3" b="938"/>
          <a:stretch/>
        </p:blipFill>
        <p:spPr>
          <a:xfrm>
            <a:off x="835153" y="2002117"/>
            <a:ext cx="6215794" cy="4171569"/>
          </a:xfrm>
          <a:prstGeom prst="rect">
            <a:avLst/>
          </a:prstGeom>
        </p:spPr>
      </p:pic>
      <p:sp>
        <p:nvSpPr>
          <p:cNvPr id="16" name="Content Placeholder 15">
            <a:extLst>
              <a:ext uri="{FF2B5EF4-FFF2-40B4-BE49-F238E27FC236}">
                <a16:creationId xmlns:a16="http://schemas.microsoft.com/office/drawing/2014/main" id="{AE907520-2440-4CDD-B125-4BE6FEC9086C}"/>
              </a:ext>
            </a:extLst>
          </p:cNvPr>
          <p:cNvSpPr>
            <a:spLocks noGrp="1"/>
          </p:cNvSpPr>
          <p:nvPr>
            <p:ph idx="1"/>
          </p:nvPr>
        </p:nvSpPr>
        <p:spPr>
          <a:xfrm>
            <a:off x="7533314" y="1999578"/>
            <a:ext cx="3823525" cy="4171568"/>
          </a:xfrm>
        </p:spPr>
        <p:txBody>
          <a:bodyPr anchor="ctr">
            <a:normAutofit/>
          </a:bodyPr>
          <a:lstStyle/>
          <a:p>
            <a:r>
              <a:rPr lang="en-US" sz="2000" dirty="0"/>
              <a:t>The Irish National Land League was an Irish political organization of the late 19</a:t>
            </a:r>
            <a:r>
              <a:rPr lang="en-US" sz="2000" baseline="30000" dirty="0"/>
              <a:t>th</a:t>
            </a:r>
            <a:r>
              <a:rPr lang="en-US" sz="2000" dirty="0"/>
              <a:t> century which sought to help poor tenant farmers. Its primary aim was to abolish landlordism in Ireland and enable tenant farmers to own the land they worked on.</a:t>
            </a:r>
          </a:p>
          <a:p>
            <a:r>
              <a:rPr lang="en-US" sz="2000" dirty="0"/>
              <a:t>Date founded: 21 October 1879</a:t>
            </a:r>
          </a:p>
          <a:p>
            <a:r>
              <a:rPr lang="en-US" sz="2000" dirty="0"/>
              <a:t>Place founded: Castlebar</a:t>
            </a:r>
          </a:p>
          <a:p>
            <a:endParaRPr lang="en-US" sz="2000" dirty="0"/>
          </a:p>
        </p:txBody>
      </p:sp>
    </p:spTree>
    <p:extLst>
      <p:ext uri="{BB962C8B-B14F-4D97-AF65-F5344CB8AC3E}">
        <p14:creationId xmlns:p14="http://schemas.microsoft.com/office/powerpoint/2010/main" val="1163725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45" name="Rectangle 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D855A-54C4-4471-ABE3-47CE614BC3DE}"/>
              </a:ext>
            </a:extLst>
          </p:cNvPr>
          <p:cNvSpPr>
            <a:spLocks noGrp="1"/>
          </p:cNvSpPr>
          <p:nvPr>
            <p:ph type="title"/>
          </p:nvPr>
        </p:nvSpPr>
        <p:spPr>
          <a:xfrm>
            <a:off x="841248" y="548640"/>
            <a:ext cx="3600860" cy="5431536"/>
          </a:xfrm>
        </p:spPr>
        <p:txBody>
          <a:bodyPr>
            <a:normAutofit/>
          </a:bodyPr>
          <a:lstStyle/>
          <a:p>
            <a:r>
              <a:rPr lang="en-IE" sz="5400" dirty="0">
                <a:solidFill>
                  <a:schemeClr val="bg1"/>
                </a:solidFill>
              </a:rPr>
              <a:t>The British General Election Of 1880</a:t>
            </a:r>
          </a:p>
        </p:txBody>
      </p:sp>
      <p:sp>
        <p:nvSpPr>
          <p:cNvPr id="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8A8722-3D3D-4D5B-99D7-2A0EB6014A23}"/>
              </a:ext>
            </a:extLst>
          </p:cNvPr>
          <p:cNvSpPr>
            <a:spLocks noGrp="1"/>
          </p:cNvSpPr>
          <p:nvPr>
            <p:ph idx="1"/>
          </p:nvPr>
        </p:nvSpPr>
        <p:spPr>
          <a:xfrm>
            <a:off x="5126418" y="552091"/>
            <a:ext cx="6224335" cy="5431536"/>
          </a:xfrm>
        </p:spPr>
        <p:txBody>
          <a:bodyPr anchor="ctr">
            <a:normAutofit/>
          </a:bodyPr>
          <a:lstStyle/>
          <a:p>
            <a:r>
              <a:rPr lang="en-IE" dirty="0">
                <a:solidFill>
                  <a:schemeClr val="bg1"/>
                </a:solidFill>
              </a:rPr>
              <a:t>The 1880 United Kingdom general election was a general election in the United Kingdom held from 31 March to 27</a:t>
            </a:r>
            <a:r>
              <a:rPr lang="en-IE" baseline="30000" dirty="0">
                <a:solidFill>
                  <a:schemeClr val="bg1"/>
                </a:solidFill>
              </a:rPr>
              <a:t>th</a:t>
            </a:r>
            <a:r>
              <a:rPr lang="en-IE" dirty="0">
                <a:solidFill>
                  <a:schemeClr val="bg1"/>
                </a:solidFill>
              </a:rPr>
              <a:t> of April 1880. </a:t>
            </a:r>
          </a:p>
          <a:p>
            <a:r>
              <a:rPr lang="en-IE" dirty="0">
                <a:solidFill>
                  <a:schemeClr val="bg1"/>
                </a:solidFill>
              </a:rPr>
              <a:t>Its intense rhetoric was led by the Midlothian campaign of the Liberals, particularly the fierce oratory of Liberal leader William Ewart Gladstone.</a:t>
            </a:r>
          </a:p>
        </p:txBody>
      </p:sp>
    </p:spTree>
    <p:extLst>
      <p:ext uri="{BB962C8B-B14F-4D97-AF65-F5344CB8AC3E}">
        <p14:creationId xmlns:p14="http://schemas.microsoft.com/office/powerpoint/2010/main" val="41353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EFB02-7076-40A2-B63F-B8F8D06222E4}"/>
              </a:ext>
            </a:extLst>
          </p:cNvPr>
          <p:cNvSpPr>
            <a:spLocks noGrp="1"/>
          </p:cNvSpPr>
          <p:nvPr>
            <p:ph type="title"/>
          </p:nvPr>
        </p:nvSpPr>
        <p:spPr>
          <a:xfrm>
            <a:off x="841248" y="548640"/>
            <a:ext cx="3600860" cy="5431536"/>
          </a:xfrm>
        </p:spPr>
        <p:txBody>
          <a:bodyPr>
            <a:normAutofit/>
          </a:bodyPr>
          <a:lstStyle/>
          <a:p>
            <a:r>
              <a:rPr lang="en-IE" sz="5400" dirty="0">
                <a:solidFill>
                  <a:schemeClr val="bg1"/>
                </a:solidFill>
              </a:rPr>
              <a:t>Ladies’ Land League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D0D4A6-0D99-4AE2-B51B-E04DED65D8D6}"/>
              </a:ext>
            </a:extLst>
          </p:cNvPr>
          <p:cNvSpPr>
            <a:spLocks noGrp="1"/>
          </p:cNvSpPr>
          <p:nvPr>
            <p:ph idx="1"/>
          </p:nvPr>
        </p:nvSpPr>
        <p:spPr>
          <a:xfrm>
            <a:off x="5126418" y="552091"/>
            <a:ext cx="6224335" cy="5431536"/>
          </a:xfrm>
        </p:spPr>
        <p:txBody>
          <a:bodyPr anchor="ctr">
            <a:noAutofit/>
          </a:bodyPr>
          <a:lstStyle/>
          <a:p>
            <a:r>
              <a:rPr lang="en-IE" dirty="0">
                <a:solidFill>
                  <a:schemeClr val="bg1"/>
                </a:solidFill>
              </a:rPr>
              <a:t>The Ladies’ Land League was founded on the 31</a:t>
            </a:r>
            <a:r>
              <a:rPr lang="en-IE" baseline="30000" dirty="0">
                <a:solidFill>
                  <a:schemeClr val="bg1"/>
                </a:solidFill>
              </a:rPr>
              <a:t>st</a:t>
            </a:r>
            <a:r>
              <a:rPr lang="en-IE" dirty="0">
                <a:solidFill>
                  <a:schemeClr val="bg1"/>
                </a:solidFill>
              </a:rPr>
              <a:t> of January 1881 and was dissolved on the 10</a:t>
            </a:r>
            <a:r>
              <a:rPr lang="en-IE" baseline="30000" dirty="0">
                <a:solidFill>
                  <a:schemeClr val="bg1"/>
                </a:solidFill>
              </a:rPr>
              <a:t>th</a:t>
            </a:r>
            <a:r>
              <a:rPr lang="en-IE" dirty="0">
                <a:solidFill>
                  <a:schemeClr val="bg1"/>
                </a:solidFill>
              </a:rPr>
              <a:t> of August 1882. </a:t>
            </a:r>
          </a:p>
          <a:p>
            <a:r>
              <a:rPr lang="en-IE" dirty="0">
                <a:solidFill>
                  <a:schemeClr val="bg1"/>
                </a:solidFill>
              </a:rPr>
              <a:t>The Ladies Land League was an auxiliary of the Irish National Land League and took over the functions of that organization when its leadership was imprisoned.</a:t>
            </a:r>
          </a:p>
        </p:txBody>
      </p:sp>
    </p:spTree>
    <p:extLst>
      <p:ext uri="{BB962C8B-B14F-4D97-AF65-F5344CB8AC3E}">
        <p14:creationId xmlns:p14="http://schemas.microsoft.com/office/powerpoint/2010/main" val="325334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F08D3-4AA1-47F1-9AB5-5BC6F2054115}"/>
              </a:ext>
            </a:extLst>
          </p:cNvPr>
          <p:cNvSpPr>
            <a:spLocks noGrp="1"/>
          </p:cNvSpPr>
          <p:nvPr>
            <p:ph type="title"/>
          </p:nvPr>
        </p:nvSpPr>
        <p:spPr>
          <a:xfrm>
            <a:off x="841248" y="548640"/>
            <a:ext cx="3600860" cy="5431536"/>
          </a:xfrm>
        </p:spPr>
        <p:txBody>
          <a:bodyPr>
            <a:normAutofit/>
          </a:bodyPr>
          <a:lstStyle/>
          <a:p>
            <a:r>
              <a:rPr lang="en-IE" sz="5400" dirty="0">
                <a:solidFill>
                  <a:schemeClr val="bg1"/>
                </a:solidFill>
              </a:rPr>
              <a:t>End Of Land War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101263-59F6-491F-BF7C-988BBF25F0AE}"/>
              </a:ext>
            </a:extLst>
          </p:cNvPr>
          <p:cNvSpPr>
            <a:spLocks noGrp="1"/>
          </p:cNvSpPr>
          <p:nvPr>
            <p:ph idx="1"/>
          </p:nvPr>
        </p:nvSpPr>
        <p:spPr>
          <a:xfrm>
            <a:off x="5126418" y="552091"/>
            <a:ext cx="6224335" cy="5431536"/>
          </a:xfrm>
        </p:spPr>
        <p:txBody>
          <a:bodyPr anchor="ctr">
            <a:normAutofit/>
          </a:bodyPr>
          <a:lstStyle/>
          <a:p>
            <a:pPr marL="0" indent="0">
              <a:buNone/>
            </a:pPr>
            <a:r>
              <a:rPr lang="en-IE" dirty="0">
                <a:solidFill>
                  <a:schemeClr val="bg1"/>
                </a:solidFill>
              </a:rPr>
              <a:t>Land Acts. The land question in Ireland was ultimately defused by a series of Irish Land Acts, beginning in 1870 with rent reform, establishing the Land Commission in 1881, and providing for judicial reviews to certify fair rents.</a:t>
            </a:r>
          </a:p>
        </p:txBody>
      </p:sp>
    </p:spTree>
    <p:extLst>
      <p:ext uri="{BB962C8B-B14F-4D97-AF65-F5344CB8AC3E}">
        <p14:creationId xmlns:p14="http://schemas.microsoft.com/office/powerpoint/2010/main" val="27944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AE0C5-85EB-4DA6-8983-80A82667998F}"/>
              </a:ext>
            </a:extLst>
          </p:cNvPr>
          <p:cNvSpPr>
            <a:spLocks noGrp="1"/>
          </p:cNvSpPr>
          <p:nvPr>
            <p:ph type="title"/>
          </p:nvPr>
        </p:nvSpPr>
        <p:spPr>
          <a:xfrm>
            <a:off x="612648" y="1078992"/>
            <a:ext cx="6268770" cy="1536192"/>
          </a:xfrm>
        </p:spPr>
        <p:txBody>
          <a:bodyPr anchor="b">
            <a:normAutofit/>
          </a:bodyPr>
          <a:lstStyle/>
          <a:p>
            <a:r>
              <a:rPr lang="en-IE" sz="5200" dirty="0">
                <a:solidFill>
                  <a:schemeClr val="bg1"/>
                </a:solidFill>
              </a:rPr>
              <a:t>The Home Rule Party Is Defeated!</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6D9477CC-B7C4-432B-8928-EEEB2E879CEB}"/>
              </a:ext>
            </a:extLst>
          </p:cNvPr>
          <p:cNvSpPr>
            <a:spLocks noGrp="1"/>
          </p:cNvSpPr>
          <p:nvPr>
            <p:ph idx="1"/>
          </p:nvPr>
        </p:nvSpPr>
        <p:spPr>
          <a:xfrm>
            <a:off x="496285" y="3378436"/>
            <a:ext cx="6730521" cy="2825496"/>
          </a:xfrm>
        </p:spPr>
        <p:txBody>
          <a:bodyPr>
            <a:normAutofit/>
          </a:bodyPr>
          <a:lstStyle/>
          <a:p>
            <a:pPr marL="0" indent="0">
              <a:buNone/>
            </a:pPr>
            <a:r>
              <a:rPr lang="en-US" sz="2000" dirty="0">
                <a:solidFill>
                  <a:schemeClr val="bg1"/>
                </a:solidFill>
              </a:rPr>
              <a:t>The First Home Rule Bill was presented to the House of Commons by the Liberal and Irish Parliamentary Party coalition. This bill failed to pass through the House of Commons, with Gladstone’s own MPs voting against it, causing the government to collapse, leading to a General Election in 1886, and the collapse of power for the Home Rule Party. This resulted in serious riots in Belfast during the Summer and Autumn of 1886 in which many were killed, and caused the Liberal Unionist Association to split from the main Liberal party.</a:t>
            </a:r>
          </a:p>
        </p:txBody>
      </p:sp>
      <p:pic>
        <p:nvPicPr>
          <p:cNvPr id="5" name="Content Placeholder 4" descr="Logo&#10;&#10;Description automatically generated">
            <a:extLst>
              <a:ext uri="{FF2B5EF4-FFF2-40B4-BE49-F238E27FC236}">
                <a16:creationId xmlns:a16="http://schemas.microsoft.com/office/drawing/2014/main" id="{F5A9AF61-B031-4B08-AE84-BD1BA92D7037}"/>
              </a:ext>
            </a:extLst>
          </p:cNvPr>
          <p:cNvPicPr>
            <a:picLocks noChangeAspect="1"/>
          </p:cNvPicPr>
          <p:nvPr/>
        </p:nvPicPr>
        <p:blipFill rotWithShape="1">
          <a:blip r:embed="rId2">
            <a:extLst>
              <a:ext uri="{28A0092B-C50C-407E-A947-70E740481C1C}">
                <a14:useLocalDpi xmlns:a14="http://schemas.microsoft.com/office/drawing/2010/main" val="0"/>
              </a:ext>
            </a:extLst>
          </a:blip>
          <a:srcRect t="42" r="-1" b="-1"/>
          <a:stretch/>
        </p:blipFill>
        <p:spPr>
          <a:xfrm>
            <a:off x="7684007" y="603504"/>
            <a:ext cx="4050792" cy="5577840"/>
          </a:xfrm>
          <a:prstGeom prst="rect">
            <a:avLst/>
          </a:prstGeom>
        </p:spPr>
      </p:pic>
    </p:spTree>
    <p:extLst>
      <p:ext uri="{BB962C8B-B14F-4D97-AF65-F5344CB8AC3E}">
        <p14:creationId xmlns:p14="http://schemas.microsoft.com/office/powerpoint/2010/main" val="4086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B304-5DFB-443B-981B-A701155A94D9}"/>
              </a:ext>
            </a:extLst>
          </p:cNvPr>
          <p:cNvSpPr>
            <a:spLocks noGrp="1"/>
          </p:cNvSpPr>
          <p:nvPr>
            <p:ph type="title"/>
          </p:nvPr>
        </p:nvSpPr>
        <p:spPr>
          <a:xfrm>
            <a:off x="4965430" y="629268"/>
            <a:ext cx="6586491" cy="1286160"/>
          </a:xfrm>
        </p:spPr>
        <p:txBody>
          <a:bodyPr anchor="b">
            <a:normAutofit/>
          </a:bodyPr>
          <a:lstStyle/>
          <a:p>
            <a:r>
              <a:rPr lang="en-IE" dirty="0">
                <a:solidFill>
                  <a:schemeClr val="bg1"/>
                </a:solidFill>
              </a:rPr>
              <a:t>The Land Act Of 1903</a:t>
            </a:r>
          </a:p>
        </p:txBody>
      </p:sp>
      <p:sp>
        <p:nvSpPr>
          <p:cNvPr id="9" name="Content Placeholder 8">
            <a:extLst>
              <a:ext uri="{FF2B5EF4-FFF2-40B4-BE49-F238E27FC236}">
                <a16:creationId xmlns:a16="http://schemas.microsoft.com/office/drawing/2014/main" id="{E54C9CD4-1FC7-4833-885C-5BFE4822C7DA}"/>
              </a:ext>
            </a:extLst>
          </p:cNvPr>
          <p:cNvSpPr>
            <a:spLocks noGrp="1"/>
          </p:cNvSpPr>
          <p:nvPr>
            <p:ph idx="1"/>
          </p:nvPr>
        </p:nvSpPr>
        <p:spPr>
          <a:xfrm>
            <a:off x="4965431" y="2438400"/>
            <a:ext cx="6586489" cy="3785419"/>
          </a:xfrm>
        </p:spPr>
        <p:txBody>
          <a:bodyPr>
            <a:normAutofit/>
          </a:bodyPr>
          <a:lstStyle/>
          <a:p>
            <a:pPr marL="0" indent="0">
              <a:buNone/>
            </a:pPr>
            <a:r>
              <a:rPr lang="en-US" dirty="0">
                <a:solidFill>
                  <a:schemeClr val="bg1"/>
                </a:solidFill>
              </a:rPr>
              <a:t>Under the 1903 Land Act, tenants received from the government an advance to purchase the land, which was to be repaid through annuities (yearly installments) over a period of 68.5 years… within these ranges it was left to landlords and tenants to agree upon a price.</a:t>
            </a:r>
          </a:p>
        </p:txBody>
      </p:sp>
      <p:pic>
        <p:nvPicPr>
          <p:cNvPr id="5" name="Content Placeholder 4" descr="A picture containing text, newspaper&#10;&#10;Description automatically generated">
            <a:extLst>
              <a:ext uri="{FF2B5EF4-FFF2-40B4-BE49-F238E27FC236}">
                <a16:creationId xmlns:a16="http://schemas.microsoft.com/office/drawing/2014/main" id="{BC7D29FD-60B7-40CE-95DD-C3CF6806E4B7}"/>
              </a:ext>
            </a:extLst>
          </p:cNvPr>
          <p:cNvPicPr>
            <a:picLocks noChangeAspect="1"/>
          </p:cNvPicPr>
          <p:nvPr/>
        </p:nvPicPr>
        <p:blipFill rotWithShape="1">
          <a:blip r:embed="rId2">
            <a:extLst>
              <a:ext uri="{28A0092B-C50C-407E-A947-70E740481C1C}">
                <a14:useLocalDpi xmlns:a14="http://schemas.microsoft.com/office/drawing/2010/main" val="0"/>
              </a:ext>
            </a:extLst>
          </a:blip>
          <a:srcRect l="2048" r="5674"/>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48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with a beard and a hat&#10;&#10;Description automatically generated with medium confidence">
            <a:extLst>
              <a:ext uri="{FF2B5EF4-FFF2-40B4-BE49-F238E27FC236}">
                <a16:creationId xmlns:a16="http://schemas.microsoft.com/office/drawing/2014/main" id="{B59A122B-EFE1-4185-B466-B510BDC965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5477" b="-1"/>
          <a:stretch/>
        </p:blipFill>
        <p:spPr>
          <a:xfrm>
            <a:off x="20" y="10"/>
            <a:ext cx="4637226" cy="6857990"/>
          </a:xfrm>
          <a:prstGeom prst="rect">
            <a:avLst/>
          </a:prstGeom>
        </p:spPr>
      </p:pic>
      <p:sp>
        <p:nvSpPr>
          <p:cNvPr id="12" name="Rectangle 11">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3C6BE-56AE-4444-8A96-48D6C9905AC6}"/>
              </a:ext>
            </a:extLst>
          </p:cNvPr>
          <p:cNvSpPr>
            <a:spLocks noGrp="1"/>
          </p:cNvSpPr>
          <p:nvPr>
            <p:ph type="title"/>
          </p:nvPr>
        </p:nvSpPr>
        <p:spPr>
          <a:xfrm>
            <a:off x="6096000" y="242516"/>
            <a:ext cx="4925832" cy="2063361"/>
          </a:xfrm>
        </p:spPr>
        <p:txBody>
          <a:bodyPr vert="horz" lIns="91440" tIns="45720" rIns="91440" bIns="45720" rtlCol="0" anchor="b">
            <a:normAutofit/>
          </a:bodyPr>
          <a:lstStyle/>
          <a:p>
            <a:pPr algn="ctr"/>
            <a:r>
              <a:rPr lang="en-US" sz="6000" dirty="0">
                <a:solidFill>
                  <a:schemeClr val="bg1"/>
                </a:solidFill>
              </a:rPr>
              <a:t>James Stephens</a:t>
            </a:r>
          </a:p>
        </p:txBody>
      </p:sp>
      <p:sp>
        <p:nvSpPr>
          <p:cNvPr id="8" name="TextBox 7">
            <a:extLst>
              <a:ext uri="{FF2B5EF4-FFF2-40B4-BE49-F238E27FC236}">
                <a16:creationId xmlns:a16="http://schemas.microsoft.com/office/drawing/2014/main" id="{5E374478-51B5-40B5-BD0F-0043FCCC37A5}"/>
              </a:ext>
            </a:extLst>
          </p:cNvPr>
          <p:cNvSpPr txBox="1"/>
          <p:nvPr/>
        </p:nvSpPr>
        <p:spPr>
          <a:xfrm>
            <a:off x="6201968" y="2938670"/>
            <a:ext cx="5455969" cy="2585323"/>
          </a:xfrm>
          <a:prstGeom prst="rect">
            <a:avLst/>
          </a:prstGeom>
          <a:noFill/>
        </p:spPr>
        <p:txBody>
          <a:bodyPr wrap="square" rtlCol="0">
            <a:spAutoFit/>
          </a:bodyPr>
          <a:lstStyle/>
          <a:p>
            <a:r>
              <a:rPr lang="en-IE" dirty="0">
                <a:solidFill>
                  <a:schemeClr val="bg1"/>
                </a:solidFill>
              </a:rPr>
              <a:t>James Stephens was an Irish Republican, and the founding member of an originally unnamed revolutionary organisation in Dublin.  This organisation, founded on 17 March 1858, was later to become known as the Irish Republican Brotherhood.</a:t>
            </a:r>
          </a:p>
          <a:p>
            <a:endParaRPr lang="en-IE" dirty="0">
              <a:solidFill>
                <a:schemeClr val="bg1"/>
              </a:solidFill>
            </a:endParaRPr>
          </a:p>
          <a:p>
            <a:r>
              <a:rPr lang="en-IE" b="1" dirty="0">
                <a:solidFill>
                  <a:schemeClr val="bg1"/>
                </a:solidFill>
              </a:rPr>
              <a:t>Born: </a:t>
            </a:r>
            <a:r>
              <a:rPr lang="en-IE" dirty="0">
                <a:solidFill>
                  <a:schemeClr val="bg1"/>
                </a:solidFill>
              </a:rPr>
              <a:t>January 26, 1825, Kilkenny</a:t>
            </a:r>
          </a:p>
          <a:p>
            <a:r>
              <a:rPr lang="en-IE" b="1" dirty="0">
                <a:solidFill>
                  <a:schemeClr val="bg1"/>
                </a:solidFill>
              </a:rPr>
              <a:t>Died: </a:t>
            </a:r>
            <a:r>
              <a:rPr lang="en-IE" dirty="0">
                <a:solidFill>
                  <a:schemeClr val="bg1"/>
                </a:solidFill>
              </a:rPr>
              <a:t>March 29, 1901, Blackrock</a:t>
            </a:r>
          </a:p>
          <a:p>
            <a:endParaRPr lang="en-IE" dirty="0">
              <a:solidFill>
                <a:schemeClr val="bg1"/>
              </a:solidFill>
            </a:endParaRPr>
          </a:p>
        </p:txBody>
      </p:sp>
    </p:spTree>
    <p:extLst>
      <p:ext uri="{BB962C8B-B14F-4D97-AF65-F5344CB8AC3E}">
        <p14:creationId xmlns:p14="http://schemas.microsoft.com/office/powerpoint/2010/main" val="13666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2FEDF-2640-4FB8-8831-FB7279CB9D73}"/>
              </a:ext>
            </a:extLst>
          </p:cNvPr>
          <p:cNvSpPr>
            <a:spLocks noGrp="1"/>
          </p:cNvSpPr>
          <p:nvPr>
            <p:ph type="title"/>
          </p:nvPr>
        </p:nvSpPr>
        <p:spPr>
          <a:xfrm>
            <a:off x="841247" y="474146"/>
            <a:ext cx="10515593" cy="1197864"/>
          </a:xfrm>
        </p:spPr>
        <p:txBody>
          <a:bodyPr>
            <a:normAutofit/>
          </a:bodyPr>
          <a:lstStyle/>
          <a:p>
            <a:r>
              <a:rPr lang="en-IE"/>
              <a:t>The Third Home Rule Bill</a:t>
            </a:r>
          </a:p>
        </p:txBody>
      </p:sp>
      <p:sp>
        <p:nvSpPr>
          <p:cNvPr id="26"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48FD3F-7422-4DC2-8122-A708B66F0C2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40" r="1" b="1"/>
          <a:stretch/>
        </p:blipFill>
        <p:spPr>
          <a:xfrm>
            <a:off x="835153" y="2002117"/>
            <a:ext cx="6215794" cy="4171569"/>
          </a:xfrm>
          <a:prstGeom prst="rect">
            <a:avLst/>
          </a:prstGeom>
        </p:spPr>
      </p:pic>
      <p:sp>
        <p:nvSpPr>
          <p:cNvPr id="3" name="Content Placeholder 2">
            <a:extLst>
              <a:ext uri="{FF2B5EF4-FFF2-40B4-BE49-F238E27FC236}">
                <a16:creationId xmlns:a16="http://schemas.microsoft.com/office/drawing/2014/main" id="{5A1D7194-056A-4F04-87E4-CD0FB5486729}"/>
              </a:ext>
            </a:extLst>
          </p:cNvPr>
          <p:cNvSpPr>
            <a:spLocks noGrp="1"/>
          </p:cNvSpPr>
          <p:nvPr>
            <p:ph idx="1"/>
          </p:nvPr>
        </p:nvSpPr>
        <p:spPr>
          <a:xfrm>
            <a:off x="7533314" y="1999578"/>
            <a:ext cx="3823525" cy="4171568"/>
          </a:xfrm>
        </p:spPr>
        <p:txBody>
          <a:bodyPr anchor="ctr">
            <a:normAutofit/>
          </a:bodyPr>
          <a:lstStyle/>
          <a:p>
            <a:pPr marL="0" indent="0">
              <a:buNone/>
            </a:pPr>
            <a:r>
              <a:rPr lang="en-IE" sz="2400" dirty="0"/>
              <a:t>The Government of Ireland Act of 1914, also known as the Home Rule Act, and before enactment as the Third Home Rule Bill, was an Act passed by the Parliament of the United Kingdom intended to provide home rule for Ireland.</a:t>
            </a:r>
          </a:p>
        </p:txBody>
      </p:sp>
    </p:spTree>
    <p:extLst>
      <p:ext uri="{BB962C8B-B14F-4D97-AF65-F5344CB8AC3E}">
        <p14:creationId xmlns:p14="http://schemas.microsoft.com/office/powerpoint/2010/main" val="153108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508C26-FD39-405B-9108-63454E9D5A9C}"/>
              </a:ext>
            </a:extLst>
          </p:cNvPr>
          <p:cNvSpPr>
            <a:spLocks noGrp="1"/>
          </p:cNvSpPr>
          <p:nvPr>
            <p:ph type="title"/>
          </p:nvPr>
        </p:nvSpPr>
        <p:spPr>
          <a:xfrm>
            <a:off x="1186143" y="525463"/>
            <a:ext cx="3973667" cy="2015004"/>
          </a:xfrm>
        </p:spPr>
        <p:txBody>
          <a:bodyPr anchor="t">
            <a:normAutofit/>
          </a:bodyPr>
          <a:lstStyle/>
          <a:p>
            <a:r>
              <a:rPr lang="en-IE" dirty="0">
                <a:solidFill>
                  <a:srgbClr val="FFFFFF"/>
                </a:solidFill>
              </a:rPr>
              <a:t>The  Ulster Response </a:t>
            </a:r>
          </a:p>
        </p:txBody>
      </p:sp>
      <p:sp>
        <p:nvSpPr>
          <p:cNvPr id="3" name="Content Placeholder 2">
            <a:extLst>
              <a:ext uri="{FF2B5EF4-FFF2-40B4-BE49-F238E27FC236}">
                <a16:creationId xmlns:a16="http://schemas.microsoft.com/office/drawing/2014/main" id="{BBC82797-7132-45AB-8E34-77D730A62E63}"/>
              </a:ext>
            </a:extLst>
          </p:cNvPr>
          <p:cNvSpPr>
            <a:spLocks noGrp="1"/>
          </p:cNvSpPr>
          <p:nvPr>
            <p:ph idx="1"/>
          </p:nvPr>
        </p:nvSpPr>
        <p:spPr>
          <a:xfrm>
            <a:off x="5356927" y="365125"/>
            <a:ext cx="5996871" cy="5811837"/>
          </a:xfrm>
        </p:spPr>
        <p:txBody>
          <a:bodyPr anchor="ctr">
            <a:normAutofit/>
          </a:bodyPr>
          <a:lstStyle/>
          <a:p>
            <a:pPr marL="0" indent="0">
              <a:buNone/>
            </a:pPr>
            <a:r>
              <a:rPr lang="en-IE" dirty="0">
                <a:solidFill>
                  <a:srgbClr val="FFFFFF"/>
                </a:solidFill>
              </a:rPr>
              <a:t>As a response to these attacks, the UVF was revived. However, this revival was largely unsuccessful and the UVF was absorbed into the Ulster Special Constabulary, the reserve police force of the Northern Ireland Government.</a:t>
            </a:r>
          </a:p>
        </p:txBody>
      </p:sp>
      <p:pic>
        <p:nvPicPr>
          <p:cNvPr id="5" name="Picture 4" descr="Logo&#10;&#10;Description automatically generated">
            <a:extLst>
              <a:ext uri="{FF2B5EF4-FFF2-40B4-BE49-F238E27FC236}">
                <a16:creationId xmlns:a16="http://schemas.microsoft.com/office/drawing/2014/main" id="{D71C9234-5D48-4482-BBEE-35869B63B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143" y="2574850"/>
            <a:ext cx="2304624" cy="2750185"/>
          </a:xfrm>
          <a:prstGeom prst="rect">
            <a:avLst/>
          </a:prstGeom>
        </p:spPr>
      </p:pic>
    </p:spTree>
    <p:extLst>
      <p:ext uri="{BB962C8B-B14F-4D97-AF65-F5344CB8AC3E}">
        <p14:creationId xmlns:p14="http://schemas.microsoft.com/office/powerpoint/2010/main" val="4049911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7AC9B-98C4-4006-9514-A9AE9FABF263}"/>
              </a:ext>
            </a:extLst>
          </p:cNvPr>
          <p:cNvSpPr>
            <a:spLocks noGrp="1"/>
          </p:cNvSpPr>
          <p:nvPr>
            <p:ph type="title"/>
          </p:nvPr>
        </p:nvSpPr>
        <p:spPr>
          <a:xfrm>
            <a:off x="841247" y="474146"/>
            <a:ext cx="10515593" cy="1197864"/>
          </a:xfrm>
        </p:spPr>
        <p:txBody>
          <a:bodyPr>
            <a:normAutofit/>
          </a:bodyPr>
          <a:lstStyle/>
          <a:p>
            <a:r>
              <a:rPr lang="en-IE"/>
              <a:t>Irish Civil War</a:t>
            </a:r>
          </a:p>
        </p:txBody>
      </p:sp>
      <p:sp>
        <p:nvSpPr>
          <p:cNvPr id="17"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marching&#10;&#10;Description automatically generated with low confidence">
            <a:extLst>
              <a:ext uri="{FF2B5EF4-FFF2-40B4-BE49-F238E27FC236}">
                <a16:creationId xmlns:a16="http://schemas.microsoft.com/office/drawing/2014/main" id="{802562E9-CCA6-44CD-A59D-BA95556D2F2B}"/>
              </a:ext>
            </a:extLst>
          </p:cNvPr>
          <p:cNvPicPr>
            <a:picLocks noChangeAspect="1"/>
          </p:cNvPicPr>
          <p:nvPr/>
        </p:nvPicPr>
        <p:blipFill rotWithShape="1">
          <a:blip r:embed="rId2">
            <a:extLst>
              <a:ext uri="{28A0092B-C50C-407E-A947-70E740481C1C}">
                <a14:useLocalDpi xmlns:a14="http://schemas.microsoft.com/office/drawing/2010/main" val="0"/>
              </a:ext>
            </a:extLst>
          </a:blip>
          <a:srcRect l="4742" r="15914" b="1"/>
          <a:stretch/>
        </p:blipFill>
        <p:spPr>
          <a:xfrm>
            <a:off x="835153" y="2002117"/>
            <a:ext cx="6215794" cy="4171569"/>
          </a:xfrm>
          <a:prstGeom prst="rect">
            <a:avLst/>
          </a:prstGeom>
        </p:spPr>
      </p:pic>
      <p:sp>
        <p:nvSpPr>
          <p:cNvPr id="3" name="Content Placeholder 2">
            <a:extLst>
              <a:ext uri="{FF2B5EF4-FFF2-40B4-BE49-F238E27FC236}">
                <a16:creationId xmlns:a16="http://schemas.microsoft.com/office/drawing/2014/main" id="{8D044369-C27A-4557-AEC1-83013958E823}"/>
              </a:ext>
            </a:extLst>
          </p:cNvPr>
          <p:cNvSpPr>
            <a:spLocks noGrp="1"/>
          </p:cNvSpPr>
          <p:nvPr>
            <p:ph idx="1"/>
          </p:nvPr>
        </p:nvSpPr>
        <p:spPr>
          <a:xfrm>
            <a:off x="7533314" y="1999578"/>
            <a:ext cx="3823525" cy="4171568"/>
          </a:xfrm>
        </p:spPr>
        <p:txBody>
          <a:bodyPr anchor="ctr">
            <a:normAutofit/>
          </a:bodyPr>
          <a:lstStyle/>
          <a:p>
            <a:pPr marL="0" indent="0">
              <a:buNone/>
            </a:pPr>
            <a:r>
              <a:rPr lang="en-IE" sz="2000"/>
              <a:t>The Irish civil war was a conflict that followed the Irish War of independence and accompanied the establishment of the Irish Free State, an entity independent from the United Kingdom but within the British Empire.</a:t>
            </a:r>
          </a:p>
        </p:txBody>
      </p:sp>
    </p:spTree>
    <p:extLst>
      <p:ext uri="{BB962C8B-B14F-4D97-AF65-F5344CB8AC3E}">
        <p14:creationId xmlns:p14="http://schemas.microsoft.com/office/powerpoint/2010/main" val="3275181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10C7D-CA5F-4557-B3FB-EAAF97377ED5}"/>
              </a:ext>
            </a:extLst>
          </p:cNvPr>
          <p:cNvSpPr>
            <a:spLocks noGrp="1"/>
          </p:cNvSpPr>
          <p:nvPr>
            <p:ph type="title"/>
          </p:nvPr>
        </p:nvSpPr>
        <p:spPr>
          <a:xfrm>
            <a:off x="841248" y="548640"/>
            <a:ext cx="3600860" cy="5431536"/>
          </a:xfrm>
        </p:spPr>
        <p:txBody>
          <a:bodyPr>
            <a:normAutofit/>
          </a:bodyPr>
          <a:lstStyle/>
          <a:p>
            <a:r>
              <a:rPr lang="en-IE" sz="5400" dirty="0">
                <a:solidFill>
                  <a:schemeClr val="bg1"/>
                </a:solidFill>
              </a:rPr>
              <a:t>Why did world war one have an impact on possible civil war?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CD0FD2-E875-4FE9-876F-05D87BC3A098}"/>
              </a:ext>
            </a:extLst>
          </p:cNvPr>
          <p:cNvSpPr>
            <a:spLocks noGrp="1"/>
          </p:cNvSpPr>
          <p:nvPr>
            <p:ph idx="1"/>
          </p:nvPr>
        </p:nvSpPr>
        <p:spPr>
          <a:xfrm>
            <a:off x="5126418" y="1027579"/>
            <a:ext cx="6224335" cy="5431536"/>
          </a:xfrm>
        </p:spPr>
        <p:txBody>
          <a:bodyPr anchor="ctr">
            <a:normAutofit fontScale="25000" lnSpcReduction="20000"/>
          </a:bodyPr>
          <a:lstStyle/>
          <a:p>
            <a:pPr marL="0" indent="0">
              <a:buNone/>
            </a:pPr>
            <a:endParaRPr lang="en-IE" sz="2200" dirty="0">
              <a:solidFill>
                <a:schemeClr val="bg1"/>
              </a:solidFill>
            </a:endParaRPr>
          </a:p>
          <a:p>
            <a:pPr marL="0" indent="0">
              <a:buNone/>
            </a:pPr>
            <a:r>
              <a:rPr lang="en-IE" sz="2200" dirty="0">
                <a:solidFill>
                  <a:schemeClr val="bg1"/>
                </a:solidFill>
              </a:rPr>
              <a:t>#</a:t>
            </a: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14400" dirty="0">
              <a:solidFill>
                <a:schemeClr val="bg1"/>
              </a:solidFill>
            </a:endParaRPr>
          </a:p>
          <a:p>
            <a:pPr marL="0" indent="0">
              <a:buNone/>
            </a:pPr>
            <a:endParaRPr lang="en-IE" sz="14400" dirty="0">
              <a:solidFill>
                <a:schemeClr val="bg1"/>
              </a:solidFill>
            </a:endParaRPr>
          </a:p>
          <a:p>
            <a:pPr marL="0" indent="0">
              <a:buNone/>
            </a:pPr>
            <a:endParaRPr lang="en-IE" sz="14400" dirty="0">
              <a:solidFill>
                <a:schemeClr val="bg1"/>
              </a:solidFill>
            </a:endParaRPr>
          </a:p>
          <a:p>
            <a:pPr marL="0" indent="0">
              <a:buNone/>
            </a:pPr>
            <a:r>
              <a:rPr lang="en-IE" sz="11200" dirty="0">
                <a:solidFill>
                  <a:schemeClr val="bg1"/>
                </a:solidFill>
              </a:rPr>
              <a:t>Ireland throughout the First world war of 1914-1918 was an integral part of the United Kingdom of Great Britain and Ireland. But its experience of the Great War was quite different from that of England, Scotland or Wales.</a:t>
            </a:r>
          </a:p>
          <a:p>
            <a:pPr marL="0" indent="0">
              <a:buNone/>
            </a:pPr>
            <a:endParaRPr lang="en-IE" sz="11200" dirty="0">
              <a:solidFill>
                <a:schemeClr val="bg1"/>
              </a:solidFill>
            </a:endParaRPr>
          </a:p>
          <a:p>
            <a:pPr marL="0" indent="0">
              <a:buNone/>
            </a:pPr>
            <a:r>
              <a:rPr lang="en-IE" sz="11200" dirty="0">
                <a:solidFill>
                  <a:schemeClr val="bg1"/>
                </a:solidFill>
              </a:rPr>
              <a:t>In Ireland, engagement with the war was less and casualties were lighter, but the war was also much more divisive and ultimately helped to speed Ireland’s secession from the United Kingdom.</a:t>
            </a:r>
          </a:p>
          <a:p>
            <a:pPr marL="0" indent="0">
              <a:buNone/>
            </a:pPr>
            <a:endParaRPr lang="en-IE" sz="11200" dirty="0">
              <a:solidFill>
                <a:schemeClr val="bg1"/>
              </a:solidFill>
            </a:endParaRPr>
          </a:p>
          <a:p>
            <a:pPr marL="0" indent="0">
              <a:buNone/>
            </a:pPr>
            <a:endParaRPr lang="en-IE" sz="11200" dirty="0">
              <a:solidFill>
                <a:schemeClr val="bg1"/>
              </a:solidFill>
            </a:endParaRPr>
          </a:p>
          <a:p>
            <a:pPr marL="0" indent="0">
              <a:buNone/>
            </a:pPr>
            <a:endParaRPr lang="en-IE" sz="11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a:p>
            <a:pPr marL="0" indent="0">
              <a:buNone/>
            </a:pPr>
            <a:endParaRPr lang="en-IE" sz="2200" dirty="0">
              <a:solidFill>
                <a:schemeClr val="bg1"/>
              </a:solidFill>
            </a:endParaRPr>
          </a:p>
        </p:txBody>
      </p:sp>
    </p:spTree>
    <p:extLst>
      <p:ext uri="{BB962C8B-B14F-4D97-AF65-F5344CB8AC3E}">
        <p14:creationId xmlns:p14="http://schemas.microsoft.com/office/powerpoint/2010/main" val="41059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9247B-A78C-4C34-BED7-D56342051E0A}"/>
              </a:ext>
            </a:extLst>
          </p:cNvPr>
          <p:cNvSpPr>
            <a:spLocks noGrp="1"/>
          </p:cNvSpPr>
          <p:nvPr>
            <p:ph type="title"/>
          </p:nvPr>
        </p:nvSpPr>
        <p:spPr>
          <a:xfrm>
            <a:off x="838200" y="176214"/>
            <a:ext cx="10515600" cy="1481188"/>
          </a:xfrm>
        </p:spPr>
        <p:txBody>
          <a:bodyPr>
            <a:normAutofit/>
          </a:bodyPr>
          <a:lstStyle/>
          <a:p>
            <a:pPr algn="ctr"/>
            <a:r>
              <a:rPr lang="en-IE" sz="4000" dirty="0">
                <a:solidFill>
                  <a:schemeClr val="bg1"/>
                </a:solidFill>
              </a:rPr>
              <a:t>The Orange Order</a:t>
            </a:r>
          </a:p>
        </p:txBody>
      </p:sp>
      <p:sp>
        <p:nvSpPr>
          <p:cNvPr id="3" name="Content Placeholder 2">
            <a:extLst>
              <a:ext uri="{FF2B5EF4-FFF2-40B4-BE49-F238E27FC236}">
                <a16:creationId xmlns:a16="http://schemas.microsoft.com/office/drawing/2014/main" id="{D965D22D-5D3B-4F2F-B69C-7B930DEAE353}"/>
              </a:ext>
            </a:extLst>
          </p:cNvPr>
          <p:cNvSpPr>
            <a:spLocks noGrp="1"/>
          </p:cNvSpPr>
          <p:nvPr>
            <p:ph idx="1"/>
          </p:nvPr>
        </p:nvSpPr>
        <p:spPr>
          <a:xfrm>
            <a:off x="838200" y="1847128"/>
            <a:ext cx="3990968" cy="4272681"/>
          </a:xfrm>
        </p:spPr>
        <p:txBody>
          <a:bodyPr>
            <a:normAutofit/>
          </a:bodyPr>
          <a:lstStyle/>
          <a:p>
            <a:pPr marL="0" indent="0">
              <a:buNone/>
            </a:pPr>
            <a:r>
              <a:rPr lang="en-IE" sz="2400" dirty="0">
                <a:solidFill>
                  <a:schemeClr val="bg1"/>
                </a:solidFill>
              </a:rPr>
              <a:t>The Loyal Orange institution, commonly known as the Orange order, is an international Protestant fraternal order based in Northern Ireland. </a:t>
            </a:r>
          </a:p>
          <a:p>
            <a:pPr marL="0" indent="0">
              <a:buNone/>
            </a:pPr>
            <a:r>
              <a:rPr lang="en-IE" sz="2400" dirty="0">
                <a:solidFill>
                  <a:schemeClr val="bg1"/>
                </a:solidFill>
              </a:rPr>
              <a:t>It also has lodges in England, Scotland and the Republic of Ireland, as well as throughout the British Commonwealth and the United States.</a:t>
            </a:r>
          </a:p>
        </p:txBody>
      </p:sp>
      <p:pic>
        <p:nvPicPr>
          <p:cNvPr id="5" name="Picture 4" descr="A group of people marching&#10;&#10;Description automatically generated with low confidence">
            <a:extLst>
              <a:ext uri="{FF2B5EF4-FFF2-40B4-BE49-F238E27FC236}">
                <a16:creationId xmlns:a16="http://schemas.microsoft.com/office/drawing/2014/main" id="{DE6A5AF7-9260-4ED3-94BF-52C48F6749AA}"/>
              </a:ext>
            </a:extLst>
          </p:cNvPr>
          <p:cNvPicPr>
            <a:picLocks noChangeAspect="1"/>
          </p:cNvPicPr>
          <p:nvPr/>
        </p:nvPicPr>
        <p:blipFill rotWithShape="1">
          <a:blip r:embed="rId2">
            <a:extLst>
              <a:ext uri="{28A0092B-C50C-407E-A947-70E740481C1C}">
                <a14:useLocalDpi xmlns:a14="http://schemas.microsoft.com/office/drawing/2010/main" val="0"/>
              </a:ext>
            </a:extLst>
          </a:blip>
          <a:srcRect l="2904" r="1182" b="2"/>
          <a:stretch/>
        </p:blipFill>
        <p:spPr>
          <a:xfrm>
            <a:off x="5191128" y="1847129"/>
            <a:ext cx="6162670" cy="4272677"/>
          </a:xfrm>
          <a:prstGeom prst="rect">
            <a:avLst/>
          </a:prstGeom>
        </p:spPr>
      </p:pic>
    </p:spTree>
    <p:extLst>
      <p:ext uri="{BB962C8B-B14F-4D97-AF65-F5344CB8AC3E}">
        <p14:creationId xmlns:p14="http://schemas.microsoft.com/office/powerpoint/2010/main" val="257767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outdoor, field, sport&#10;&#10;Description automatically generated">
            <a:extLst>
              <a:ext uri="{FF2B5EF4-FFF2-40B4-BE49-F238E27FC236}">
                <a16:creationId xmlns:a16="http://schemas.microsoft.com/office/drawing/2014/main" id="{6EE7F5BE-E4D6-4850-8DCE-22ADCBB293D5}"/>
              </a:ext>
            </a:extLst>
          </p:cNvPr>
          <p:cNvPicPr>
            <a:picLocks noChangeAspect="1"/>
          </p:cNvPicPr>
          <p:nvPr/>
        </p:nvPicPr>
        <p:blipFill rotWithShape="1">
          <a:blip r:embed="rId2">
            <a:extLst>
              <a:ext uri="{28A0092B-C50C-407E-A947-70E740481C1C}">
                <a14:useLocalDpi xmlns:a14="http://schemas.microsoft.com/office/drawing/2010/main" val="0"/>
              </a:ext>
            </a:extLst>
          </a:blip>
          <a:srcRect l="15753" t="9091" r="19603"/>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EC8EA-4766-4210-AC6D-3E1383A7EC0C}"/>
              </a:ext>
            </a:extLst>
          </p:cNvPr>
          <p:cNvSpPr>
            <a:spLocks noGrp="1"/>
          </p:cNvSpPr>
          <p:nvPr>
            <p:ph type="title"/>
          </p:nvPr>
        </p:nvSpPr>
        <p:spPr>
          <a:xfrm>
            <a:off x="371094" y="1161288"/>
            <a:ext cx="3438144" cy="1124712"/>
          </a:xfrm>
        </p:spPr>
        <p:txBody>
          <a:bodyPr anchor="b">
            <a:normAutofit/>
          </a:bodyPr>
          <a:lstStyle/>
          <a:p>
            <a:r>
              <a:rPr lang="en-IE" sz="5400" dirty="0"/>
              <a:t>G.A.A</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7683455-FC63-4134-8A57-70D7261E502B}"/>
              </a:ext>
            </a:extLst>
          </p:cNvPr>
          <p:cNvSpPr>
            <a:spLocks noGrp="1"/>
          </p:cNvSpPr>
          <p:nvPr>
            <p:ph idx="1"/>
          </p:nvPr>
        </p:nvSpPr>
        <p:spPr>
          <a:xfrm>
            <a:off x="371093" y="2718054"/>
            <a:ext cx="7084783" cy="3207258"/>
          </a:xfrm>
        </p:spPr>
        <p:txBody>
          <a:bodyPr anchor="t">
            <a:noAutofit/>
          </a:bodyPr>
          <a:lstStyle/>
          <a:p>
            <a:r>
              <a:rPr lang="en-US" sz="2400" dirty="0"/>
              <a:t>The Gaelic Athletic Association is an Irish international amateur sporting and cultural organization, focused primarily on promoting indigenous Gaelic games and pastimes, which include the traditional Irish sport of hurling, camogie, Gaelic football, Gaelic handball and rounders.</a:t>
            </a:r>
          </a:p>
          <a:p>
            <a:r>
              <a:rPr lang="en-US" sz="2400" dirty="0"/>
              <a:t>Founder: Michael Cusack</a:t>
            </a:r>
          </a:p>
          <a:p>
            <a:r>
              <a:rPr lang="en-US" sz="2400" dirty="0"/>
              <a:t>Founded: November 1, 1884</a:t>
            </a:r>
          </a:p>
          <a:p>
            <a:r>
              <a:rPr lang="en-US" sz="2400" dirty="0"/>
              <a:t>Headquarters: Dublin</a:t>
            </a:r>
          </a:p>
        </p:txBody>
      </p:sp>
    </p:spTree>
    <p:extLst>
      <p:ext uri="{BB962C8B-B14F-4D97-AF65-F5344CB8AC3E}">
        <p14:creationId xmlns:p14="http://schemas.microsoft.com/office/powerpoint/2010/main" val="2578740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A612-4DA1-46EB-9D8E-6D8D001C0584}"/>
              </a:ext>
            </a:extLst>
          </p:cNvPr>
          <p:cNvSpPr>
            <a:spLocks noGrp="1"/>
          </p:cNvSpPr>
          <p:nvPr>
            <p:ph type="title"/>
          </p:nvPr>
        </p:nvSpPr>
        <p:spPr/>
        <p:txBody>
          <a:bodyPr/>
          <a:lstStyle/>
          <a:p>
            <a:r>
              <a:rPr lang="en-IE" dirty="0">
                <a:solidFill>
                  <a:schemeClr val="bg1"/>
                </a:solidFill>
              </a:rPr>
              <a:t>The Gaelic League</a:t>
            </a:r>
          </a:p>
        </p:txBody>
      </p:sp>
      <p:sp>
        <p:nvSpPr>
          <p:cNvPr id="3" name="Content Placeholder 2">
            <a:extLst>
              <a:ext uri="{FF2B5EF4-FFF2-40B4-BE49-F238E27FC236}">
                <a16:creationId xmlns:a16="http://schemas.microsoft.com/office/drawing/2014/main" id="{B736565A-E8E2-4CC4-B011-E25FDD3C0942}"/>
              </a:ext>
            </a:extLst>
          </p:cNvPr>
          <p:cNvSpPr>
            <a:spLocks noGrp="1"/>
          </p:cNvSpPr>
          <p:nvPr>
            <p:ph idx="1"/>
          </p:nvPr>
        </p:nvSpPr>
        <p:spPr/>
        <p:txBody>
          <a:bodyPr>
            <a:normAutofit/>
          </a:bodyPr>
          <a:lstStyle/>
          <a:p>
            <a:r>
              <a:rPr lang="en-IE" sz="3200" dirty="0" err="1">
                <a:solidFill>
                  <a:schemeClr val="bg1"/>
                </a:solidFill>
              </a:rPr>
              <a:t>Conradh</a:t>
            </a:r>
            <a:r>
              <a:rPr lang="en-IE" sz="3200" dirty="0">
                <a:solidFill>
                  <a:schemeClr val="bg1"/>
                </a:solidFill>
              </a:rPr>
              <a:t> </a:t>
            </a:r>
            <a:r>
              <a:rPr lang="en-IE" sz="3200" dirty="0" err="1">
                <a:solidFill>
                  <a:schemeClr val="bg1"/>
                </a:solidFill>
              </a:rPr>
              <a:t>na</a:t>
            </a:r>
            <a:r>
              <a:rPr lang="en-IE" sz="3200" dirty="0">
                <a:solidFill>
                  <a:schemeClr val="bg1"/>
                </a:solidFill>
              </a:rPr>
              <a:t> </a:t>
            </a:r>
            <a:r>
              <a:rPr lang="en-IE" sz="3200" dirty="0" err="1">
                <a:solidFill>
                  <a:schemeClr val="bg1"/>
                </a:solidFill>
              </a:rPr>
              <a:t>Gaeilge</a:t>
            </a:r>
            <a:r>
              <a:rPr lang="en-IE" sz="3200" dirty="0">
                <a:solidFill>
                  <a:schemeClr val="bg1"/>
                </a:solidFill>
              </a:rPr>
              <a:t> is a social and cultural organisation which promotes the Irish language in Ireland and worldwide. </a:t>
            </a:r>
          </a:p>
          <a:p>
            <a:endParaRPr lang="en-IE" sz="3200" dirty="0">
              <a:solidFill>
                <a:schemeClr val="bg1"/>
              </a:solidFill>
            </a:endParaRPr>
          </a:p>
          <a:p>
            <a:r>
              <a:rPr lang="en-IE" sz="3200" dirty="0">
                <a:solidFill>
                  <a:schemeClr val="bg1"/>
                </a:solidFill>
              </a:rPr>
              <a:t>The organisation was founded in 1893 with Douglas Hyde as its first president, when it emerged as the successor of several 19</a:t>
            </a:r>
            <a:r>
              <a:rPr lang="en-IE" sz="3200" baseline="30000" dirty="0">
                <a:solidFill>
                  <a:schemeClr val="bg1"/>
                </a:solidFill>
              </a:rPr>
              <a:t>th</a:t>
            </a:r>
            <a:r>
              <a:rPr lang="en-IE" sz="3200" dirty="0">
                <a:solidFill>
                  <a:schemeClr val="bg1"/>
                </a:solidFill>
              </a:rPr>
              <a:t> century groups such as the Gaelic Union.</a:t>
            </a:r>
          </a:p>
        </p:txBody>
      </p:sp>
    </p:spTree>
    <p:extLst>
      <p:ext uri="{BB962C8B-B14F-4D97-AF65-F5344CB8AC3E}">
        <p14:creationId xmlns:p14="http://schemas.microsoft.com/office/powerpoint/2010/main" val="89039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811D-E829-4E40-8635-35024C2A1852}"/>
              </a:ext>
            </a:extLst>
          </p:cNvPr>
          <p:cNvSpPr>
            <a:spLocks noGrp="1"/>
          </p:cNvSpPr>
          <p:nvPr>
            <p:ph type="title"/>
          </p:nvPr>
        </p:nvSpPr>
        <p:spPr/>
        <p:txBody>
          <a:bodyPr/>
          <a:lstStyle/>
          <a:p>
            <a:r>
              <a:rPr lang="en-IE" dirty="0">
                <a:solidFill>
                  <a:schemeClr val="bg1"/>
                </a:solidFill>
              </a:rPr>
              <a:t>Sinn Fein</a:t>
            </a:r>
          </a:p>
        </p:txBody>
      </p:sp>
      <p:sp>
        <p:nvSpPr>
          <p:cNvPr id="3" name="Content Placeholder 2">
            <a:extLst>
              <a:ext uri="{FF2B5EF4-FFF2-40B4-BE49-F238E27FC236}">
                <a16:creationId xmlns:a16="http://schemas.microsoft.com/office/drawing/2014/main" id="{627D11D7-FF72-4B57-8D58-B03EA6851E6E}"/>
              </a:ext>
            </a:extLst>
          </p:cNvPr>
          <p:cNvSpPr>
            <a:spLocks noGrp="1"/>
          </p:cNvSpPr>
          <p:nvPr>
            <p:ph idx="1"/>
          </p:nvPr>
        </p:nvSpPr>
        <p:spPr>
          <a:xfrm>
            <a:off x="838200" y="2444603"/>
            <a:ext cx="10515600" cy="2844849"/>
          </a:xfrm>
        </p:spPr>
        <p:txBody>
          <a:bodyPr>
            <a:noAutofit/>
          </a:bodyPr>
          <a:lstStyle/>
          <a:p>
            <a:r>
              <a:rPr lang="en-IE" dirty="0">
                <a:solidFill>
                  <a:schemeClr val="bg1"/>
                </a:solidFill>
              </a:rPr>
              <a:t>Sinn Fein is an Irish republican and democratic socialist political party active in both the Republic of Ireland and Northern Ireland.</a:t>
            </a:r>
          </a:p>
          <a:p>
            <a:r>
              <a:rPr lang="en-IE" dirty="0">
                <a:solidFill>
                  <a:schemeClr val="bg1"/>
                </a:solidFill>
              </a:rPr>
              <a:t>Founder: Arthur Griffith</a:t>
            </a:r>
          </a:p>
          <a:p>
            <a:r>
              <a:rPr lang="en-IE" dirty="0">
                <a:solidFill>
                  <a:schemeClr val="bg1"/>
                </a:solidFill>
              </a:rPr>
              <a:t>Founded: November 28</a:t>
            </a:r>
            <a:r>
              <a:rPr lang="en-IE" baseline="30000" dirty="0">
                <a:solidFill>
                  <a:schemeClr val="bg1"/>
                </a:solidFill>
              </a:rPr>
              <a:t>th</a:t>
            </a:r>
            <a:r>
              <a:rPr lang="en-IE" dirty="0">
                <a:solidFill>
                  <a:schemeClr val="bg1"/>
                </a:solidFill>
              </a:rPr>
              <a:t>, 1905</a:t>
            </a:r>
          </a:p>
          <a:p>
            <a:r>
              <a:rPr lang="en-IE" dirty="0">
                <a:solidFill>
                  <a:schemeClr val="bg1"/>
                </a:solidFill>
              </a:rPr>
              <a:t>Current Leadership: Mary Lou McDonald</a:t>
            </a:r>
          </a:p>
        </p:txBody>
      </p:sp>
      <p:pic>
        <p:nvPicPr>
          <p:cNvPr id="5" name="Picture 4">
            <a:extLst>
              <a:ext uri="{FF2B5EF4-FFF2-40B4-BE49-F238E27FC236}">
                <a16:creationId xmlns:a16="http://schemas.microsoft.com/office/drawing/2014/main" id="{65F74462-E5F3-4ACA-B2D4-092F9F479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076" y="5289452"/>
            <a:ext cx="5514975" cy="1238250"/>
          </a:xfrm>
          <a:prstGeom prst="rect">
            <a:avLst/>
          </a:prstGeom>
        </p:spPr>
      </p:pic>
    </p:spTree>
    <p:extLst>
      <p:ext uri="{BB962C8B-B14F-4D97-AF65-F5344CB8AC3E}">
        <p14:creationId xmlns:p14="http://schemas.microsoft.com/office/powerpoint/2010/main" val="5691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rson, looking&#10;&#10;Description automatically generated">
            <a:extLst>
              <a:ext uri="{FF2B5EF4-FFF2-40B4-BE49-F238E27FC236}">
                <a16:creationId xmlns:a16="http://schemas.microsoft.com/office/drawing/2014/main" id="{A89E7523-D5E6-4A5F-BC15-872F328B55AF}"/>
              </a:ext>
            </a:extLst>
          </p:cNvPr>
          <p:cNvPicPr>
            <a:picLocks noChangeAspect="1"/>
          </p:cNvPicPr>
          <p:nvPr/>
        </p:nvPicPr>
        <p:blipFill rotWithShape="1">
          <a:blip r:embed="rId2">
            <a:extLst>
              <a:ext uri="{28A0092B-C50C-407E-A947-70E740481C1C}">
                <a14:useLocalDpi xmlns:a14="http://schemas.microsoft.com/office/drawing/2010/main" val="0"/>
              </a:ext>
            </a:extLst>
          </a:blip>
          <a:srcRect l="11836" t="9091" r="11453"/>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AD5D0D-5294-4CC4-ACEE-F204B1239CF2}"/>
              </a:ext>
            </a:extLst>
          </p:cNvPr>
          <p:cNvSpPr>
            <a:spLocks noGrp="1"/>
          </p:cNvSpPr>
          <p:nvPr>
            <p:ph type="title"/>
          </p:nvPr>
        </p:nvSpPr>
        <p:spPr>
          <a:xfrm>
            <a:off x="371094" y="1161288"/>
            <a:ext cx="3438144" cy="1124712"/>
          </a:xfrm>
        </p:spPr>
        <p:txBody>
          <a:bodyPr anchor="b">
            <a:normAutofit/>
          </a:bodyPr>
          <a:lstStyle/>
          <a:p>
            <a:r>
              <a:rPr lang="en-IE" sz="4800" dirty="0"/>
              <a:t>James Larkin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53692E4-58F1-485E-B8AD-912542839EDF}"/>
              </a:ext>
            </a:extLst>
          </p:cNvPr>
          <p:cNvSpPr>
            <a:spLocks noGrp="1"/>
          </p:cNvSpPr>
          <p:nvPr>
            <p:ph idx="1"/>
          </p:nvPr>
        </p:nvSpPr>
        <p:spPr>
          <a:xfrm>
            <a:off x="371093" y="2718054"/>
            <a:ext cx="5879581" cy="3207258"/>
          </a:xfrm>
        </p:spPr>
        <p:txBody>
          <a:bodyPr anchor="t">
            <a:noAutofit/>
          </a:bodyPr>
          <a:lstStyle/>
          <a:p>
            <a:pPr marL="0" indent="0">
              <a:buNone/>
            </a:pPr>
            <a:r>
              <a:rPr lang="en-US" dirty="0"/>
              <a:t>James Larkin, sometimes known as Jim Larkin, was an Irish republican, socialist and trade union leader. He was one of the founders of the Irish </a:t>
            </a:r>
            <a:r>
              <a:rPr lang="en-US" dirty="0" err="1"/>
              <a:t>Labour</a:t>
            </a:r>
            <a:r>
              <a:rPr lang="en-US" dirty="0"/>
              <a:t> Party, the Irish Transport and General Workers union, the Workers’ Union of Ireland Citizen Army. Larkin was born to Irish parents in Liverpool, England.</a:t>
            </a:r>
          </a:p>
        </p:txBody>
      </p:sp>
    </p:spTree>
    <p:extLst>
      <p:ext uri="{BB962C8B-B14F-4D97-AF65-F5344CB8AC3E}">
        <p14:creationId xmlns:p14="http://schemas.microsoft.com/office/powerpoint/2010/main" val="4199717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arge group of people sitting in front of a building&#10;&#10;Description automatically generated with low confidence">
            <a:extLst>
              <a:ext uri="{FF2B5EF4-FFF2-40B4-BE49-F238E27FC236}">
                <a16:creationId xmlns:a16="http://schemas.microsoft.com/office/drawing/2014/main" id="{6944142C-7603-4FCD-889E-95AA23FEAE6C}"/>
              </a:ext>
            </a:extLst>
          </p:cNvPr>
          <p:cNvPicPr>
            <a:picLocks noChangeAspect="1"/>
          </p:cNvPicPr>
          <p:nvPr/>
        </p:nvPicPr>
        <p:blipFill rotWithShape="1">
          <a:blip r:embed="rId2">
            <a:extLst>
              <a:ext uri="{28A0092B-C50C-407E-A947-70E740481C1C}">
                <a14:useLocalDpi xmlns:a14="http://schemas.microsoft.com/office/drawing/2010/main" val="0"/>
              </a:ext>
            </a:extLst>
          </a:blip>
          <a:srcRect l="3722" t="9091" r="27611"/>
          <a:stretch/>
        </p:blipFill>
        <p:spPr>
          <a:xfrm>
            <a:off x="3593881"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B2570F-01CF-4CA0-85A8-60FFD88589A2}"/>
              </a:ext>
            </a:extLst>
          </p:cNvPr>
          <p:cNvSpPr>
            <a:spLocks noGrp="1"/>
          </p:cNvSpPr>
          <p:nvPr>
            <p:ph type="title"/>
          </p:nvPr>
        </p:nvSpPr>
        <p:spPr>
          <a:xfrm>
            <a:off x="371093" y="1161288"/>
            <a:ext cx="3927951" cy="1124712"/>
          </a:xfrm>
        </p:spPr>
        <p:txBody>
          <a:bodyPr anchor="b">
            <a:normAutofit/>
          </a:bodyPr>
          <a:lstStyle/>
          <a:p>
            <a:r>
              <a:rPr lang="en-IE" sz="3600" dirty="0"/>
              <a:t>The 1913 Lock-out</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8">
            <a:extLst>
              <a:ext uri="{FF2B5EF4-FFF2-40B4-BE49-F238E27FC236}">
                <a16:creationId xmlns:a16="http://schemas.microsoft.com/office/drawing/2014/main" id="{5E1A60E9-9AD5-4DF1-8332-862F455CD8C9}"/>
              </a:ext>
            </a:extLst>
          </p:cNvPr>
          <p:cNvSpPr>
            <a:spLocks noGrp="1"/>
          </p:cNvSpPr>
          <p:nvPr>
            <p:ph idx="1"/>
          </p:nvPr>
        </p:nvSpPr>
        <p:spPr>
          <a:xfrm>
            <a:off x="371093" y="2718054"/>
            <a:ext cx="5620273" cy="3207258"/>
          </a:xfrm>
        </p:spPr>
        <p:txBody>
          <a:bodyPr anchor="t">
            <a:noAutofit/>
          </a:bodyPr>
          <a:lstStyle/>
          <a:p>
            <a:r>
              <a:rPr lang="en-US" sz="2400" dirty="0"/>
              <a:t>The Dublin lock-out was a major industrial dispute between approximately 20,000 workers and 300 employers which took place in Irelands capital city of Dublin. </a:t>
            </a:r>
          </a:p>
          <a:p>
            <a:r>
              <a:rPr lang="en-US" sz="2400" dirty="0"/>
              <a:t>The dispute lasted from 26</a:t>
            </a:r>
            <a:r>
              <a:rPr lang="en-US" sz="2400" baseline="30000" dirty="0"/>
              <a:t>th</a:t>
            </a:r>
            <a:r>
              <a:rPr lang="en-US" sz="2400" dirty="0"/>
              <a:t> of August 1913 to </a:t>
            </a:r>
            <a:r>
              <a:rPr lang="en-GB" sz="2400" dirty="0"/>
              <a:t>the 18th of January 1914 and</a:t>
            </a:r>
            <a:r>
              <a:rPr lang="en-US" sz="2400" dirty="0"/>
              <a:t> is often viewed as the most severe and significant industrial dispute in Irish history.</a:t>
            </a:r>
          </a:p>
        </p:txBody>
      </p:sp>
    </p:spTree>
    <p:extLst>
      <p:ext uri="{BB962C8B-B14F-4D97-AF65-F5344CB8AC3E}">
        <p14:creationId xmlns:p14="http://schemas.microsoft.com/office/powerpoint/2010/main" val="33736305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5045D3-2337-4B59-A783-77CDDDFD5C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8709"/>
          <a:stretch/>
        </p:blipFill>
        <p:spPr>
          <a:xfrm>
            <a:off x="20" y="10"/>
            <a:ext cx="4637226" cy="6857990"/>
          </a:xfrm>
          <a:prstGeom prst="rect">
            <a:avLst/>
          </a:prstGeom>
        </p:spPr>
      </p:pic>
      <p:sp>
        <p:nvSpPr>
          <p:cNvPr id="11" name="Rectangle 1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1D109-F160-44DB-97A9-0E4A9DE331D2}"/>
              </a:ext>
            </a:extLst>
          </p:cNvPr>
          <p:cNvSpPr>
            <a:spLocks noGrp="1"/>
          </p:cNvSpPr>
          <p:nvPr>
            <p:ph type="title"/>
          </p:nvPr>
        </p:nvSpPr>
        <p:spPr>
          <a:xfrm>
            <a:off x="5792682" y="-751396"/>
            <a:ext cx="5243884" cy="3351602"/>
          </a:xfrm>
        </p:spPr>
        <p:txBody>
          <a:bodyPr vert="horz" lIns="91440" tIns="45720" rIns="91440" bIns="45720" rtlCol="0" anchor="b">
            <a:normAutofit/>
          </a:bodyPr>
          <a:lstStyle/>
          <a:p>
            <a:pPr algn="ctr"/>
            <a:r>
              <a:rPr lang="en-US" sz="6000" dirty="0">
                <a:solidFill>
                  <a:schemeClr val="bg1"/>
                </a:solidFill>
              </a:rPr>
              <a:t>John </a:t>
            </a:r>
            <a:r>
              <a:rPr lang="en-US" sz="6000" dirty="0" err="1">
                <a:solidFill>
                  <a:schemeClr val="bg1"/>
                </a:solidFill>
              </a:rPr>
              <a:t>O’Mahoney</a:t>
            </a:r>
            <a:endParaRPr lang="en-US" sz="6000" dirty="0">
              <a:solidFill>
                <a:schemeClr val="bg1"/>
              </a:solidFill>
            </a:endParaRPr>
          </a:p>
        </p:txBody>
      </p:sp>
      <p:sp>
        <p:nvSpPr>
          <p:cNvPr id="7" name="TextBox 6">
            <a:extLst>
              <a:ext uri="{FF2B5EF4-FFF2-40B4-BE49-F238E27FC236}">
                <a16:creationId xmlns:a16="http://schemas.microsoft.com/office/drawing/2014/main" id="{94F9AEB9-E731-46E8-B543-2776CF0CC9D2}"/>
              </a:ext>
            </a:extLst>
          </p:cNvPr>
          <p:cNvSpPr txBox="1"/>
          <p:nvPr/>
        </p:nvSpPr>
        <p:spPr>
          <a:xfrm>
            <a:off x="4903304" y="3166935"/>
            <a:ext cx="6875660" cy="1754326"/>
          </a:xfrm>
          <a:prstGeom prst="rect">
            <a:avLst/>
          </a:prstGeom>
          <a:noFill/>
        </p:spPr>
        <p:txBody>
          <a:bodyPr vert="horz" wrap="square" rtlCol="0">
            <a:spAutoFit/>
          </a:bodyPr>
          <a:lstStyle/>
          <a:p>
            <a:r>
              <a:rPr lang="en-IE" dirty="0">
                <a:solidFill>
                  <a:schemeClr val="bg1"/>
                </a:solidFill>
              </a:rPr>
              <a:t>John Francis </a:t>
            </a:r>
            <a:r>
              <a:rPr lang="en-IE" dirty="0" err="1">
                <a:solidFill>
                  <a:schemeClr val="bg1"/>
                </a:solidFill>
              </a:rPr>
              <a:t>O’Mahoney</a:t>
            </a:r>
            <a:r>
              <a:rPr lang="en-IE" dirty="0">
                <a:solidFill>
                  <a:schemeClr val="bg1"/>
                </a:solidFill>
              </a:rPr>
              <a:t> was a Gaelic scholar and the founding member of the Fenian Brotherhood in the United States, sister organisation to the Irish Republican Brotherhood.</a:t>
            </a:r>
          </a:p>
          <a:p>
            <a:endParaRPr lang="en-IE" dirty="0">
              <a:solidFill>
                <a:schemeClr val="bg1"/>
              </a:solidFill>
            </a:endParaRPr>
          </a:p>
          <a:p>
            <a:r>
              <a:rPr lang="en-IE" dirty="0">
                <a:solidFill>
                  <a:schemeClr val="bg1"/>
                </a:solidFill>
              </a:rPr>
              <a:t>Born: 1816</a:t>
            </a:r>
          </a:p>
          <a:p>
            <a:r>
              <a:rPr lang="en-IE" dirty="0">
                <a:solidFill>
                  <a:schemeClr val="bg1"/>
                </a:solidFill>
              </a:rPr>
              <a:t>Died: February 7, 1877, New York</a:t>
            </a:r>
          </a:p>
        </p:txBody>
      </p:sp>
    </p:spTree>
    <p:extLst>
      <p:ext uri="{BB962C8B-B14F-4D97-AF65-F5344CB8AC3E}">
        <p14:creationId xmlns:p14="http://schemas.microsoft.com/office/powerpoint/2010/main" val="16114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24A12-0720-4AB8-A92F-9634D87515FC}"/>
              </a:ext>
            </a:extLst>
          </p:cNvPr>
          <p:cNvSpPr>
            <a:spLocks noGrp="1"/>
          </p:cNvSpPr>
          <p:nvPr>
            <p:ph type="title"/>
          </p:nvPr>
        </p:nvSpPr>
        <p:spPr>
          <a:xfrm>
            <a:off x="838200" y="365125"/>
            <a:ext cx="10515600" cy="1306443"/>
          </a:xfrm>
        </p:spPr>
        <p:txBody>
          <a:bodyPr>
            <a:normAutofit/>
          </a:bodyPr>
          <a:lstStyle/>
          <a:p>
            <a:r>
              <a:rPr lang="en-IE" sz="4000" dirty="0">
                <a:solidFill>
                  <a:schemeClr val="bg1"/>
                </a:solidFill>
              </a:rPr>
              <a:t>Votes For Women</a:t>
            </a:r>
          </a:p>
        </p:txBody>
      </p:sp>
      <p:sp>
        <p:nvSpPr>
          <p:cNvPr id="9" name="Content Placeholder 8">
            <a:extLst>
              <a:ext uri="{FF2B5EF4-FFF2-40B4-BE49-F238E27FC236}">
                <a16:creationId xmlns:a16="http://schemas.microsoft.com/office/drawing/2014/main" id="{AEA589E8-C59D-4225-A98C-FA274CF1DF5E}"/>
              </a:ext>
            </a:extLst>
          </p:cNvPr>
          <p:cNvSpPr>
            <a:spLocks noGrp="1"/>
          </p:cNvSpPr>
          <p:nvPr>
            <p:ph idx="1"/>
          </p:nvPr>
        </p:nvSpPr>
        <p:spPr>
          <a:xfrm>
            <a:off x="417928" y="1904282"/>
            <a:ext cx="4522561" cy="4224808"/>
          </a:xfrm>
        </p:spPr>
        <p:txBody>
          <a:bodyPr>
            <a:noAutofit/>
          </a:bodyPr>
          <a:lstStyle/>
          <a:p>
            <a:r>
              <a:rPr lang="en-US" sz="2400" dirty="0">
                <a:solidFill>
                  <a:schemeClr val="bg1"/>
                </a:solidFill>
              </a:rPr>
              <a:t>Women suffrage is the right of women to vote in elections. Beginning in the mid-19</a:t>
            </a:r>
            <a:r>
              <a:rPr lang="en-US" sz="2400" baseline="30000" dirty="0">
                <a:solidFill>
                  <a:schemeClr val="bg1"/>
                </a:solidFill>
              </a:rPr>
              <a:t>th</a:t>
            </a:r>
            <a:r>
              <a:rPr lang="en-US" sz="2400" dirty="0">
                <a:solidFill>
                  <a:schemeClr val="bg1"/>
                </a:solidFill>
              </a:rPr>
              <a:t> century, aside from the work being done by women for broad-based economic and political equality and for social reforms, women sought to change voting laws to allow them to vote</a:t>
            </a:r>
          </a:p>
          <a:p>
            <a:r>
              <a:rPr lang="en-US" sz="2400" dirty="0">
                <a:solidFill>
                  <a:schemeClr val="bg1"/>
                </a:solidFill>
              </a:rPr>
              <a:t>New Zealand and then Australia were the first ever country to allow women to vote.</a:t>
            </a:r>
          </a:p>
        </p:txBody>
      </p:sp>
      <p:pic>
        <p:nvPicPr>
          <p:cNvPr id="5" name="Content Placeholder 4" descr="A picture containing text, sign, outdoor, booth&#10;&#10;Description automatically generated">
            <a:extLst>
              <a:ext uri="{FF2B5EF4-FFF2-40B4-BE49-F238E27FC236}">
                <a16:creationId xmlns:a16="http://schemas.microsoft.com/office/drawing/2014/main" id="{567E1855-20B2-4CD2-8830-97FE55810BA5}"/>
              </a:ext>
            </a:extLst>
          </p:cNvPr>
          <p:cNvPicPr>
            <a:picLocks noChangeAspect="1"/>
          </p:cNvPicPr>
          <p:nvPr/>
        </p:nvPicPr>
        <p:blipFill rotWithShape="1">
          <a:blip r:embed="rId2">
            <a:extLst>
              <a:ext uri="{28A0092B-C50C-407E-A947-70E740481C1C}">
                <a14:useLocalDpi xmlns:a14="http://schemas.microsoft.com/office/drawing/2010/main" val="0"/>
              </a:ext>
            </a:extLst>
          </a:blip>
          <a:srcRect r="18576" b="-2"/>
          <a:stretch/>
        </p:blipFill>
        <p:spPr>
          <a:xfrm>
            <a:off x="5183500" y="1904282"/>
            <a:ext cx="6170299" cy="4224808"/>
          </a:xfrm>
          <a:prstGeom prst="rect">
            <a:avLst/>
          </a:prstGeom>
        </p:spPr>
      </p:pic>
    </p:spTree>
    <p:extLst>
      <p:ext uri="{BB962C8B-B14F-4D97-AF65-F5344CB8AC3E}">
        <p14:creationId xmlns:p14="http://schemas.microsoft.com/office/powerpoint/2010/main" val="3086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A4697-4816-4099-A67A-5E8F21EEF2F7}"/>
              </a:ext>
            </a:extLst>
          </p:cNvPr>
          <p:cNvSpPr>
            <a:spLocks noGrp="1"/>
          </p:cNvSpPr>
          <p:nvPr>
            <p:ph type="title"/>
          </p:nvPr>
        </p:nvSpPr>
        <p:spPr>
          <a:xfrm>
            <a:off x="841247" y="474146"/>
            <a:ext cx="10515593" cy="1197864"/>
          </a:xfrm>
        </p:spPr>
        <p:txBody>
          <a:bodyPr>
            <a:normAutofit/>
          </a:bodyPr>
          <a:lstStyle/>
          <a:p>
            <a:r>
              <a:rPr lang="en-IE" dirty="0"/>
              <a:t>The IRB </a:t>
            </a:r>
            <a:r>
              <a:rPr lang="en-IE" sz="2400" i="1" dirty="0"/>
              <a:t>(Irish Republican Brotherhood)</a:t>
            </a:r>
          </a:p>
        </p:txBody>
      </p:sp>
      <p:cxnSp>
        <p:nvCxnSpPr>
          <p:cNvPr id="25" name="Straight Connector 24">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Logo, icon&#10;&#10;Description automatically generated">
            <a:extLst>
              <a:ext uri="{FF2B5EF4-FFF2-40B4-BE49-F238E27FC236}">
                <a16:creationId xmlns:a16="http://schemas.microsoft.com/office/drawing/2014/main" id="{91873C89-37C6-4779-87BA-602D60A70DF7}"/>
              </a:ext>
            </a:extLst>
          </p:cNvPr>
          <p:cNvPicPr>
            <a:picLocks noChangeAspect="1"/>
          </p:cNvPicPr>
          <p:nvPr/>
        </p:nvPicPr>
        <p:blipFill rotWithShape="1">
          <a:blip r:embed="rId2">
            <a:extLst>
              <a:ext uri="{28A0092B-C50C-407E-A947-70E740481C1C}">
                <a14:useLocalDpi xmlns:a14="http://schemas.microsoft.com/office/drawing/2010/main" val="0"/>
              </a:ext>
            </a:extLst>
          </a:blip>
          <a:srcRect l="5227" r="9486" b="1"/>
          <a:stretch/>
        </p:blipFill>
        <p:spPr>
          <a:xfrm>
            <a:off x="835153" y="2002117"/>
            <a:ext cx="6215794" cy="4171569"/>
          </a:xfrm>
          <a:prstGeom prst="rect">
            <a:avLst/>
          </a:prstGeom>
        </p:spPr>
      </p:pic>
      <p:sp>
        <p:nvSpPr>
          <p:cNvPr id="9" name="Content Placeholder 8">
            <a:extLst>
              <a:ext uri="{FF2B5EF4-FFF2-40B4-BE49-F238E27FC236}">
                <a16:creationId xmlns:a16="http://schemas.microsoft.com/office/drawing/2014/main" id="{48586A3B-586A-4C2E-883D-01AB3F3A81CD}"/>
              </a:ext>
            </a:extLst>
          </p:cNvPr>
          <p:cNvSpPr>
            <a:spLocks noGrp="1"/>
          </p:cNvSpPr>
          <p:nvPr>
            <p:ph idx="1"/>
          </p:nvPr>
        </p:nvSpPr>
        <p:spPr>
          <a:xfrm>
            <a:off x="7533314" y="1999578"/>
            <a:ext cx="3823525" cy="4171568"/>
          </a:xfrm>
        </p:spPr>
        <p:txBody>
          <a:bodyPr anchor="ctr">
            <a:normAutofit lnSpcReduction="10000"/>
          </a:bodyPr>
          <a:lstStyle/>
          <a:p>
            <a:r>
              <a:rPr lang="en-US" sz="1600" dirty="0"/>
              <a:t>The IRB was a secret oath-bound fraternal organization dedicated to the establishment of an independent democratic republic in Ireland between 1858 and 1924.</a:t>
            </a:r>
          </a:p>
          <a:p>
            <a:r>
              <a:rPr lang="en-US" sz="1600" dirty="0"/>
              <a:t>Its counterpart  in the United States of America was initially the Fenian Brotherhood, but from the 1870s it was Clan Na Gael. The members of both wings of the movement are often referred to as Fenians.</a:t>
            </a:r>
          </a:p>
          <a:p>
            <a:r>
              <a:rPr lang="en-US" sz="1600" dirty="0"/>
              <a:t>The IRB  played an important role in the history of Ireland, as the chief advocate of republicanism during the campaign for Irelands independence from the United Kingdom, successor to movements such as the United Irishmen  of the 1790s and the young Irelanders of the 1840s.</a:t>
            </a:r>
          </a:p>
        </p:txBody>
      </p:sp>
    </p:spTree>
    <p:extLst>
      <p:ext uri="{BB962C8B-B14F-4D97-AF65-F5344CB8AC3E}">
        <p14:creationId xmlns:p14="http://schemas.microsoft.com/office/powerpoint/2010/main" val="110681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E090-ABDB-46FA-8E7C-5BF9E1B5F0F3}"/>
              </a:ext>
            </a:extLst>
          </p:cNvPr>
          <p:cNvSpPr>
            <a:spLocks noGrp="1"/>
          </p:cNvSpPr>
          <p:nvPr>
            <p:ph type="title"/>
          </p:nvPr>
        </p:nvSpPr>
        <p:spPr>
          <a:xfrm>
            <a:off x="5069940" y="365124"/>
            <a:ext cx="6172200" cy="1828800"/>
          </a:xfrm>
        </p:spPr>
        <p:txBody>
          <a:bodyPr>
            <a:normAutofit/>
          </a:bodyPr>
          <a:lstStyle/>
          <a:p>
            <a:r>
              <a:rPr lang="en-IE"/>
              <a:t>The Catholic church and the Fenians</a:t>
            </a:r>
          </a:p>
        </p:txBody>
      </p:sp>
      <p:pic>
        <p:nvPicPr>
          <p:cNvPr id="7" name="Picture 6" descr="A large building with a steeple&#10;&#10;Description automatically generated with low confidence">
            <a:extLst>
              <a:ext uri="{FF2B5EF4-FFF2-40B4-BE49-F238E27FC236}">
                <a16:creationId xmlns:a16="http://schemas.microsoft.com/office/drawing/2014/main" id="{F2BD0D1B-B220-4DD7-AB2D-E11D75862A45}"/>
              </a:ext>
            </a:extLst>
          </p:cNvPr>
          <p:cNvPicPr>
            <a:picLocks noChangeAspect="1"/>
          </p:cNvPicPr>
          <p:nvPr/>
        </p:nvPicPr>
        <p:blipFill rotWithShape="1">
          <a:blip r:embed="rId2">
            <a:extLst>
              <a:ext uri="{28A0092B-C50C-407E-A947-70E740481C1C}">
                <a14:useLocalDpi xmlns:a14="http://schemas.microsoft.com/office/drawing/2010/main" val="0"/>
              </a:ext>
            </a:extLst>
          </a:blip>
          <a:srcRect r="10688"/>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9CC18FC1-C52B-40FC-806E-C3FC0CA218E5}"/>
              </a:ext>
            </a:extLst>
          </p:cNvPr>
          <p:cNvSpPr>
            <a:spLocks noGrp="1"/>
          </p:cNvSpPr>
          <p:nvPr>
            <p:ph idx="1"/>
          </p:nvPr>
        </p:nvSpPr>
        <p:spPr>
          <a:xfrm>
            <a:off x="5069940" y="2322576"/>
            <a:ext cx="6172200" cy="3858768"/>
          </a:xfrm>
        </p:spPr>
        <p:txBody>
          <a:bodyPr>
            <a:normAutofit/>
          </a:bodyPr>
          <a:lstStyle/>
          <a:p>
            <a:r>
              <a:rPr lang="en-IE" sz="1900"/>
              <a:t>The struggle between the Catholic church and the Fenians, as this evolved in the mid-nineteenth century, had its origins in the wider context of the church’s horror of revolution and revolutionary movements. </a:t>
            </a:r>
          </a:p>
          <a:p>
            <a:r>
              <a:rPr lang="en-IE" sz="1900"/>
              <a:t>The locus classicus for this antipathy was the experience of the French revolution and its aftermath. Equally, the spectre of revolution haunted Europe from the 1830s and would  culminate, so far as the church was concerned, in the sweeping away of the centuries-old Papal States in 1860 and the loss of Rome to the Italians in 1870. </a:t>
            </a:r>
          </a:p>
          <a:p>
            <a:r>
              <a:rPr lang="en-IE" sz="1900"/>
              <a:t>Thereafter plus IX declared himself to be the prisoner of the Vatican and forbade Catholics to have anything to do with the new Italian political entity.</a:t>
            </a:r>
          </a:p>
        </p:txBody>
      </p:sp>
    </p:spTree>
    <p:extLst>
      <p:ext uri="{BB962C8B-B14F-4D97-AF65-F5344CB8AC3E}">
        <p14:creationId xmlns:p14="http://schemas.microsoft.com/office/powerpoint/2010/main" val="1997372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6762-63A0-44CB-991A-E96FA6F71209}"/>
              </a:ext>
            </a:extLst>
          </p:cNvPr>
          <p:cNvSpPr>
            <a:spLocks noGrp="1"/>
          </p:cNvSpPr>
          <p:nvPr>
            <p:ph type="title"/>
          </p:nvPr>
        </p:nvSpPr>
        <p:spPr>
          <a:xfrm>
            <a:off x="5069940" y="365124"/>
            <a:ext cx="6172200" cy="1828800"/>
          </a:xfrm>
        </p:spPr>
        <p:txBody>
          <a:bodyPr>
            <a:normAutofit/>
          </a:bodyPr>
          <a:lstStyle/>
          <a:p>
            <a:r>
              <a:rPr lang="en-IE" dirty="0"/>
              <a:t>William Ewart Gladstone</a:t>
            </a:r>
          </a:p>
        </p:txBody>
      </p:sp>
      <p:pic>
        <p:nvPicPr>
          <p:cNvPr id="5" name="Content Placeholder 4" descr="A picture containing text, person, person, suit&#10;&#10;Description automatically generated">
            <a:extLst>
              <a:ext uri="{FF2B5EF4-FFF2-40B4-BE49-F238E27FC236}">
                <a16:creationId xmlns:a16="http://schemas.microsoft.com/office/drawing/2014/main" id="{85EB1A57-2A5C-47C5-B28A-01A4225A0E50}"/>
              </a:ext>
            </a:extLst>
          </p:cNvPr>
          <p:cNvPicPr>
            <a:picLocks noChangeAspect="1"/>
          </p:cNvPicPr>
          <p:nvPr/>
        </p:nvPicPr>
        <p:blipFill rotWithShape="1">
          <a:blip r:embed="rId2">
            <a:extLst>
              <a:ext uri="{28A0092B-C50C-407E-A947-70E740481C1C}">
                <a14:useLocalDpi xmlns:a14="http://schemas.microsoft.com/office/drawing/2010/main" val="0"/>
              </a:ext>
            </a:extLst>
          </a:blip>
          <a:srcRect l="8883"/>
          <a:stretch/>
        </p:blipFill>
        <p:spPr>
          <a:xfrm>
            <a:off x="20" y="10"/>
            <a:ext cx="4639713" cy="6857990"/>
          </a:xfrm>
          <a:prstGeom prst="rect">
            <a:avLst/>
          </a:prstGeom>
        </p:spPr>
      </p:pic>
      <p:sp>
        <p:nvSpPr>
          <p:cNvPr id="9" name="Content Placeholder 8">
            <a:extLst>
              <a:ext uri="{FF2B5EF4-FFF2-40B4-BE49-F238E27FC236}">
                <a16:creationId xmlns:a16="http://schemas.microsoft.com/office/drawing/2014/main" id="{56786B3E-235A-4274-A308-5D15ED8787BD}"/>
              </a:ext>
            </a:extLst>
          </p:cNvPr>
          <p:cNvSpPr>
            <a:spLocks noGrp="1"/>
          </p:cNvSpPr>
          <p:nvPr>
            <p:ph idx="1"/>
          </p:nvPr>
        </p:nvSpPr>
        <p:spPr>
          <a:xfrm>
            <a:off x="5069940" y="2322576"/>
            <a:ext cx="6172200" cy="3858768"/>
          </a:xfrm>
        </p:spPr>
        <p:txBody>
          <a:bodyPr>
            <a:normAutofit lnSpcReduction="10000"/>
          </a:bodyPr>
          <a:lstStyle/>
          <a:p>
            <a:r>
              <a:rPr lang="en-US" sz="2400" dirty="0"/>
              <a:t>William Ewart Gladstone was a British statesman and Liberal politician. In a career lasting over 60 years, he served for 12 years as Prime Minister of the United Kingdom, spread over four terms beginning in 1868 and ending in 1894</a:t>
            </a:r>
          </a:p>
          <a:p>
            <a:r>
              <a:rPr lang="en-US" sz="2400" dirty="0"/>
              <a:t>Born: December 29,1809, Rodney Street, Liverpool, United Kingdom</a:t>
            </a:r>
          </a:p>
          <a:p>
            <a:r>
              <a:rPr lang="en-US" sz="2400" dirty="0"/>
              <a:t>Died: May 19, 1898, Hawarden Castle, United Kingdom</a:t>
            </a:r>
          </a:p>
          <a:p>
            <a:r>
              <a:rPr lang="en-US" sz="2400" dirty="0"/>
              <a:t>Party: Liberal Party.</a:t>
            </a:r>
          </a:p>
        </p:txBody>
      </p:sp>
    </p:spTree>
    <p:extLst>
      <p:ext uri="{BB962C8B-B14F-4D97-AF65-F5344CB8AC3E}">
        <p14:creationId xmlns:p14="http://schemas.microsoft.com/office/powerpoint/2010/main" val="344186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8A452F-E902-465C-9F62-7EDC57BF7EF9}"/>
              </a:ext>
            </a:extLst>
          </p:cNvPr>
          <p:cNvSpPr>
            <a:spLocks noGrp="1"/>
          </p:cNvSpPr>
          <p:nvPr>
            <p:ph type="title"/>
          </p:nvPr>
        </p:nvSpPr>
        <p:spPr>
          <a:xfrm>
            <a:off x="833002" y="365125"/>
            <a:ext cx="10520702" cy="1325563"/>
          </a:xfrm>
        </p:spPr>
        <p:txBody>
          <a:bodyPr>
            <a:normAutofit/>
          </a:bodyPr>
          <a:lstStyle/>
          <a:p>
            <a:r>
              <a:rPr lang="en-IE" dirty="0">
                <a:solidFill>
                  <a:srgbClr val="FFFFFF"/>
                </a:solidFill>
              </a:rPr>
              <a:t>Plotting Rebellion</a:t>
            </a:r>
          </a:p>
        </p:txBody>
      </p:sp>
      <p:sp>
        <p:nvSpPr>
          <p:cNvPr id="3" name="Content Placeholder 2">
            <a:extLst>
              <a:ext uri="{FF2B5EF4-FFF2-40B4-BE49-F238E27FC236}">
                <a16:creationId xmlns:a16="http://schemas.microsoft.com/office/drawing/2014/main" id="{4B6D6901-7073-42C3-ABD2-4801B2AED765}"/>
              </a:ext>
            </a:extLst>
          </p:cNvPr>
          <p:cNvSpPr>
            <a:spLocks noGrp="1"/>
          </p:cNvSpPr>
          <p:nvPr>
            <p:ph idx="1"/>
          </p:nvPr>
        </p:nvSpPr>
        <p:spPr>
          <a:xfrm>
            <a:off x="653072" y="2055813"/>
            <a:ext cx="10880561" cy="4154361"/>
          </a:xfrm>
        </p:spPr>
        <p:txBody>
          <a:bodyPr>
            <a:noAutofit/>
          </a:bodyPr>
          <a:lstStyle/>
          <a:p>
            <a:pPr marL="0" indent="0">
              <a:buNone/>
            </a:pPr>
            <a:r>
              <a:rPr lang="en-IE" dirty="0">
                <a:solidFill>
                  <a:srgbClr val="FFFFFF"/>
                </a:solidFill>
              </a:rPr>
              <a:t>As part of the New Departure of the 1870s-80s, IRB members attempted to infiltrated the Home Rule League. And its successor, the Irish Parliamentary Party, as well as taking part in the Land War. </a:t>
            </a:r>
          </a:p>
          <a:p>
            <a:pPr marL="0" indent="0">
              <a:buNone/>
            </a:pPr>
            <a:endParaRPr lang="en-IE" dirty="0">
              <a:solidFill>
                <a:srgbClr val="FFFFFF"/>
              </a:solidFill>
            </a:endParaRPr>
          </a:p>
          <a:p>
            <a:pPr marL="0" indent="0">
              <a:buNone/>
            </a:pPr>
            <a:r>
              <a:rPr lang="en-IE" dirty="0">
                <a:solidFill>
                  <a:srgbClr val="FFFFFF"/>
                </a:solidFill>
              </a:rPr>
              <a:t>The IRB staged the Easter Rising in 1916, which led to the establishment of the first </a:t>
            </a:r>
            <a:r>
              <a:rPr lang="en-IE" dirty="0" err="1">
                <a:solidFill>
                  <a:srgbClr val="FFFFFF"/>
                </a:solidFill>
              </a:rPr>
              <a:t>Dáil</a:t>
            </a:r>
            <a:r>
              <a:rPr lang="en-IE" dirty="0">
                <a:solidFill>
                  <a:srgbClr val="FFFFFF"/>
                </a:solidFill>
              </a:rPr>
              <a:t> Eireann in 1919. The suppression of </a:t>
            </a:r>
            <a:r>
              <a:rPr lang="en-IE" dirty="0" err="1">
                <a:solidFill>
                  <a:srgbClr val="FFFFFF"/>
                </a:solidFill>
              </a:rPr>
              <a:t>Dáil</a:t>
            </a:r>
            <a:r>
              <a:rPr lang="en-IE" dirty="0">
                <a:solidFill>
                  <a:srgbClr val="FFFFFF"/>
                </a:solidFill>
              </a:rPr>
              <a:t> Eireann precipitated the Irish War of Independence and the signing of the Anglo-Irish Treaty in 1921, ultimately leading to the establishment of the  Irish Free State, which  excluded the territory of Northern Ireland. </a:t>
            </a:r>
          </a:p>
          <a:p>
            <a:pPr marL="0" indent="0">
              <a:buNone/>
            </a:pPr>
            <a:endParaRPr lang="en-IE" dirty="0">
              <a:solidFill>
                <a:srgbClr val="FFFFFF"/>
              </a:solidFill>
            </a:endParaRPr>
          </a:p>
          <a:p>
            <a:pPr marL="0" indent="0">
              <a:buNone/>
            </a:pPr>
            <a:endParaRPr lang="en-IE" dirty="0">
              <a:solidFill>
                <a:srgbClr val="FFFFFF"/>
              </a:solidFill>
            </a:endParaRPr>
          </a:p>
        </p:txBody>
      </p:sp>
    </p:spTree>
    <p:extLst>
      <p:ext uri="{BB962C8B-B14F-4D97-AF65-F5344CB8AC3E}">
        <p14:creationId xmlns:p14="http://schemas.microsoft.com/office/powerpoint/2010/main" val="3783757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DA09B-9912-459E-9FA6-DF5C6BBC0ECC}"/>
              </a:ext>
            </a:extLst>
          </p:cNvPr>
          <p:cNvSpPr>
            <a:spLocks noGrp="1"/>
          </p:cNvSpPr>
          <p:nvPr>
            <p:ph type="title"/>
          </p:nvPr>
        </p:nvSpPr>
        <p:spPr>
          <a:xfrm>
            <a:off x="841247" y="474146"/>
            <a:ext cx="10515593" cy="1197864"/>
          </a:xfrm>
        </p:spPr>
        <p:txBody>
          <a:bodyPr>
            <a:normAutofit/>
          </a:bodyPr>
          <a:lstStyle/>
          <a:p>
            <a:r>
              <a:rPr lang="en-IE" dirty="0"/>
              <a:t>Fenians In England</a:t>
            </a:r>
          </a:p>
        </p:txBody>
      </p:sp>
      <p:cxnSp>
        <p:nvCxnSpPr>
          <p:cNvPr id="19" name="Straight Connector 18">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Logo, company name&#10;&#10;Description automatically generated">
            <a:extLst>
              <a:ext uri="{FF2B5EF4-FFF2-40B4-BE49-F238E27FC236}">
                <a16:creationId xmlns:a16="http://schemas.microsoft.com/office/drawing/2014/main" id="{9710B370-2C2A-4FB4-A0EC-FAD7B8560DF9}"/>
              </a:ext>
            </a:extLst>
          </p:cNvPr>
          <p:cNvPicPr>
            <a:picLocks noChangeAspect="1"/>
          </p:cNvPicPr>
          <p:nvPr/>
        </p:nvPicPr>
        <p:blipFill rotWithShape="1">
          <a:blip r:embed="rId2">
            <a:extLst>
              <a:ext uri="{28A0092B-C50C-407E-A947-70E740481C1C}">
                <a14:useLocalDpi xmlns:a14="http://schemas.microsoft.com/office/drawing/2010/main" val="0"/>
              </a:ext>
            </a:extLst>
          </a:blip>
          <a:srcRect l="13467" r="12030" b="-1"/>
          <a:stretch/>
        </p:blipFill>
        <p:spPr>
          <a:xfrm>
            <a:off x="835153" y="2002117"/>
            <a:ext cx="6215794" cy="4171569"/>
          </a:xfrm>
          <a:prstGeom prst="rect">
            <a:avLst/>
          </a:prstGeom>
        </p:spPr>
      </p:pic>
      <p:sp>
        <p:nvSpPr>
          <p:cNvPr id="9" name="Content Placeholder 8">
            <a:extLst>
              <a:ext uri="{FF2B5EF4-FFF2-40B4-BE49-F238E27FC236}">
                <a16:creationId xmlns:a16="http://schemas.microsoft.com/office/drawing/2014/main" id="{C98FB674-4D9A-4B5B-8735-A2039DAF6443}"/>
              </a:ext>
            </a:extLst>
          </p:cNvPr>
          <p:cNvSpPr>
            <a:spLocks noGrp="1"/>
          </p:cNvSpPr>
          <p:nvPr>
            <p:ph idx="1"/>
          </p:nvPr>
        </p:nvSpPr>
        <p:spPr>
          <a:xfrm>
            <a:off x="7533314" y="1999578"/>
            <a:ext cx="3823525" cy="3922920"/>
          </a:xfrm>
        </p:spPr>
        <p:txBody>
          <a:bodyPr anchor="ctr">
            <a:normAutofit/>
          </a:bodyPr>
          <a:lstStyle/>
          <a:p>
            <a:r>
              <a:rPr lang="en-US" sz="2000" dirty="0"/>
              <a:t>The Fenians in England and the Empire were a major threat to political stability.</a:t>
            </a:r>
          </a:p>
          <a:p>
            <a:r>
              <a:rPr lang="en-US" sz="2000" dirty="0"/>
              <a:t>On 23 November 1867, three Fenians, William Philip Allen, Michael O’Brian, and Michael Larkin, known as the Manchester Martyrs, were executed in Salford for their attack on a police van to release Fenians held captive earlier that year.</a:t>
            </a:r>
          </a:p>
          <a:p>
            <a:endParaRPr lang="en-US" sz="2000" dirty="0"/>
          </a:p>
          <a:p>
            <a:endParaRPr lang="en-US" sz="2000" dirty="0"/>
          </a:p>
        </p:txBody>
      </p:sp>
    </p:spTree>
    <p:extLst>
      <p:ext uri="{BB962C8B-B14F-4D97-AF65-F5344CB8AC3E}">
        <p14:creationId xmlns:p14="http://schemas.microsoft.com/office/powerpoint/2010/main" val="3585893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nature, old&#10;&#10;Description automatically generated">
            <a:extLst>
              <a:ext uri="{FF2B5EF4-FFF2-40B4-BE49-F238E27FC236}">
                <a16:creationId xmlns:a16="http://schemas.microsoft.com/office/drawing/2014/main" id="{84FA1A29-D27D-442F-B089-6F2F65ECDF5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221" b="8509"/>
          <a:stretch/>
        </p:blipFill>
        <p:spPr>
          <a:xfrm>
            <a:off x="20" y="-54581"/>
            <a:ext cx="12191980" cy="6857990"/>
          </a:xfrm>
          <a:prstGeom prst="rect">
            <a:avLst/>
          </a:prstGeom>
        </p:spPr>
      </p:pic>
      <p:sp>
        <p:nvSpPr>
          <p:cNvPr id="2" name="Title 1">
            <a:extLst>
              <a:ext uri="{FF2B5EF4-FFF2-40B4-BE49-F238E27FC236}">
                <a16:creationId xmlns:a16="http://schemas.microsoft.com/office/drawing/2014/main" id="{3FED1253-4AE7-4C9E-BC0E-0F0317362526}"/>
              </a:ext>
            </a:extLst>
          </p:cNvPr>
          <p:cNvSpPr>
            <a:spLocks noGrp="1"/>
          </p:cNvSpPr>
          <p:nvPr>
            <p:ph type="title"/>
          </p:nvPr>
        </p:nvSpPr>
        <p:spPr>
          <a:xfrm>
            <a:off x="838200" y="365125"/>
            <a:ext cx="10515600" cy="1325563"/>
          </a:xfrm>
        </p:spPr>
        <p:txBody>
          <a:bodyPr>
            <a:normAutofit/>
          </a:bodyPr>
          <a:lstStyle/>
          <a:p>
            <a:r>
              <a:rPr lang="en-IE" dirty="0">
                <a:solidFill>
                  <a:srgbClr val="FFFFFF"/>
                </a:solidFill>
              </a:rPr>
              <a:t>Rescue Attempt In England</a:t>
            </a:r>
          </a:p>
        </p:txBody>
      </p:sp>
      <p:sp>
        <p:nvSpPr>
          <p:cNvPr id="3" name="Content Placeholder 2">
            <a:extLst>
              <a:ext uri="{FF2B5EF4-FFF2-40B4-BE49-F238E27FC236}">
                <a16:creationId xmlns:a16="http://schemas.microsoft.com/office/drawing/2014/main" id="{EAB83808-51D5-4166-8ECA-2CE492F9FE84}"/>
              </a:ext>
            </a:extLst>
          </p:cNvPr>
          <p:cNvSpPr>
            <a:spLocks noGrp="1"/>
          </p:cNvSpPr>
          <p:nvPr>
            <p:ph idx="1"/>
          </p:nvPr>
        </p:nvSpPr>
        <p:spPr>
          <a:xfrm>
            <a:off x="838200" y="1825625"/>
            <a:ext cx="10515600" cy="4351338"/>
          </a:xfrm>
        </p:spPr>
        <p:txBody>
          <a:bodyPr>
            <a:normAutofit/>
          </a:bodyPr>
          <a:lstStyle/>
          <a:p>
            <a:r>
              <a:rPr lang="en-IE" sz="2200" dirty="0">
                <a:solidFill>
                  <a:srgbClr val="FFFFFF"/>
                </a:solidFill>
                <a:effectLst>
                  <a:outerShdw blurRad="38100" dist="38100" dir="2700000" algn="tl">
                    <a:srgbClr val="000000">
                      <a:alpha val="43137"/>
                    </a:srgbClr>
                  </a:outerShdw>
                </a:effectLst>
              </a:rPr>
              <a:t>After the suppression of the Irish People newspaper in September 1865, disaffection among Irish radical nationalists continued to smoulder, and during the later part of 1866, IRB leader James Stephens endeavoured to raise funds in the United States for a fresh rising planned for the following year. However the rising took place in County Kerry in February, followed by an attempt at nationwide insurrection, including an attempt to take Dublin in early March. </a:t>
            </a:r>
          </a:p>
          <a:p>
            <a:endParaRPr lang="en-IE" sz="2200" dirty="0">
              <a:solidFill>
                <a:srgbClr val="FFFFFF"/>
              </a:solidFill>
              <a:effectLst>
                <a:outerShdw blurRad="38100" dist="38100" dir="2700000" algn="tl">
                  <a:srgbClr val="000000">
                    <a:alpha val="43137"/>
                  </a:srgbClr>
                </a:outerShdw>
              </a:effectLst>
            </a:endParaRPr>
          </a:p>
          <a:p>
            <a:r>
              <a:rPr lang="en-IE" sz="2200" dirty="0">
                <a:solidFill>
                  <a:srgbClr val="FFFFFF"/>
                </a:solidFill>
                <a:effectLst>
                  <a:outerShdw blurRad="38100" dist="38100" dir="2700000" algn="tl">
                    <a:srgbClr val="000000">
                      <a:alpha val="43137"/>
                    </a:srgbClr>
                  </a:outerShdw>
                </a:effectLst>
              </a:rPr>
              <a:t>Due to poor planning and British infiltration of the nationalists, the rebellion never got off the ground. Most of the leaders in Ireland were arrested, but although some of them were sentenced to death, none suffered execution. There followed a series of attacks in England aimed at freeing Fenian prisoners, including a bomb in London and an attack on prison van in Manchester, for which three Fenians, subsequently known as the Manchester martyrs, were executed in November 1867.</a:t>
            </a:r>
          </a:p>
        </p:txBody>
      </p:sp>
    </p:spTree>
    <p:extLst>
      <p:ext uri="{BB962C8B-B14F-4D97-AF65-F5344CB8AC3E}">
        <p14:creationId xmlns:p14="http://schemas.microsoft.com/office/powerpoint/2010/main" val="3948924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2071</Words>
  <Application>Microsoft Office PowerPoint</Application>
  <PresentationFormat>Widescreen</PresentationFormat>
  <Paragraphs>227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Bernard MT Condensed</vt:lpstr>
      <vt:lpstr>Calibri</vt:lpstr>
      <vt:lpstr>Calibri Light</vt:lpstr>
      <vt:lpstr>Office Theme</vt:lpstr>
      <vt:lpstr>PowerPoint Presentation</vt:lpstr>
      <vt:lpstr>James Stephens</vt:lpstr>
      <vt:lpstr>John O’Mahoney</vt:lpstr>
      <vt:lpstr>The IRB (Irish Republican Brotherhood)</vt:lpstr>
      <vt:lpstr>The Catholic church and the Fenians</vt:lpstr>
      <vt:lpstr>William Ewart Gladstone</vt:lpstr>
      <vt:lpstr>Plotting Rebellion</vt:lpstr>
      <vt:lpstr>Fenians In England</vt:lpstr>
      <vt:lpstr>Rescue Attempt In England</vt:lpstr>
      <vt:lpstr>The Home Rule Party</vt:lpstr>
      <vt:lpstr>The Land War </vt:lpstr>
      <vt:lpstr>Michael Davitt</vt:lpstr>
      <vt:lpstr>Charles Stewart Parnell</vt:lpstr>
      <vt:lpstr>The Land League</vt:lpstr>
      <vt:lpstr>The British General Election Of 1880</vt:lpstr>
      <vt:lpstr>Ladies’ Land League</vt:lpstr>
      <vt:lpstr>End Of Land War</vt:lpstr>
      <vt:lpstr>The Home Rule Party Is Defeated!</vt:lpstr>
      <vt:lpstr>The Land Act Of 1903</vt:lpstr>
      <vt:lpstr>The Third Home Rule Bill</vt:lpstr>
      <vt:lpstr>The  Ulster Response </vt:lpstr>
      <vt:lpstr>Irish Civil War</vt:lpstr>
      <vt:lpstr>Why did world war one have an impact on possible civil war?</vt:lpstr>
      <vt:lpstr>The Orange Order</vt:lpstr>
      <vt:lpstr>G.A.A</vt:lpstr>
      <vt:lpstr>The Gaelic League</vt:lpstr>
      <vt:lpstr>Sinn Fein</vt:lpstr>
      <vt:lpstr>James Larkin</vt:lpstr>
      <vt:lpstr>The 1913 Lock-out</vt:lpstr>
      <vt:lpstr>Votes For Women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georgiab588@gmail.com</dc:creator>
  <cp:lastModifiedBy>Darragh Pelly</cp:lastModifiedBy>
  <cp:revision>27</cp:revision>
  <dcterms:created xsi:type="dcterms:W3CDTF">2021-02-11T12:14:43Z</dcterms:created>
  <dcterms:modified xsi:type="dcterms:W3CDTF">2021-03-09T20:21:01Z</dcterms:modified>
</cp:coreProperties>
</file>